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1"/>
  </p:notesMasterIdLst>
  <p:sldIdLst>
    <p:sldId id="256" r:id="rId5"/>
    <p:sldId id="299" r:id="rId6"/>
    <p:sldId id="300" r:id="rId7"/>
    <p:sldId id="301" r:id="rId8"/>
    <p:sldId id="302" r:id="rId9"/>
    <p:sldId id="321" r:id="rId10"/>
    <p:sldId id="303" r:id="rId11"/>
    <p:sldId id="304" r:id="rId12"/>
    <p:sldId id="305" r:id="rId13"/>
    <p:sldId id="306" r:id="rId14"/>
    <p:sldId id="308" r:id="rId15"/>
    <p:sldId id="309" r:id="rId16"/>
    <p:sldId id="310" r:id="rId17"/>
    <p:sldId id="311" r:id="rId18"/>
    <p:sldId id="312" r:id="rId19"/>
    <p:sldId id="313" r:id="rId20"/>
    <p:sldId id="314" r:id="rId21"/>
    <p:sldId id="315" r:id="rId22"/>
    <p:sldId id="320" r:id="rId23"/>
    <p:sldId id="319" r:id="rId24"/>
    <p:sldId id="259" r:id="rId25"/>
    <p:sldId id="316" r:id="rId26"/>
    <p:sldId id="317" r:id="rId27"/>
    <p:sldId id="318" r:id="rId28"/>
    <p:sldId id="277" r:id="rId29"/>
    <p:sldId id="258" r:id="rId3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85" autoAdjust="0"/>
    <p:restoredTop sz="94660" autoAdjust="0"/>
  </p:normalViewPr>
  <p:slideViewPr>
    <p:cSldViewPr snapToGrid="0">
      <p:cViewPr varScale="1">
        <p:scale>
          <a:sx n="67" d="100"/>
          <a:sy n="67" d="100"/>
        </p:scale>
        <p:origin x="664" y="44"/>
      </p:cViewPr>
      <p:guideLst>
        <p:guide orient="horz" pos="2160"/>
        <p:guide pos="3840"/>
      </p:guideLst>
    </p:cSldViewPr>
  </p:slideViewPr>
  <p:outlineViewPr>
    <p:cViewPr>
      <p:scale>
        <a:sx n="33" d="100"/>
        <a:sy n="33" d="100"/>
      </p:scale>
      <p:origin x="0" y="-40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s>
</file>

<file path=ppt/media/image1.png>
</file>

<file path=ppt/media/image10.jp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D211A6-D643-4A72-BF15-64A62F419B93}" type="datetimeFigureOut">
              <a:rPr lang="it-IT" smtClean="0"/>
              <a:t>06/07/2022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2FCE19-9EF7-4E8C-9E2A-8907FB66DD8F}" type="slidenum">
              <a:rPr lang="it-IT" smtClean="0"/>
              <a:t>‹N›</a:t>
            </a:fld>
            <a:endParaRPr lang="it-IT"/>
          </a:p>
        </p:txBody>
      </p:sp>
    </p:spTree>
    <p:extLst>
      <p:ext uri="{BB962C8B-B14F-4D97-AF65-F5344CB8AC3E}">
        <p14:creationId xmlns:p14="http://schemas.microsoft.com/office/powerpoint/2010/main" val="1304772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dirty="0"/>
              <a:t>Fare clic per modificare lo stile del titolo</a:t>
            </a:r>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Tree>
    <p:extLst>
      <p:ext uri="{BB962C8B-B14F-4D97-AF65-F5344CB8AC3E}">
        <p14:creationId xmlns:p14="http://schemas.microsoft.com/office/powerpoint/2010/main" val="3774998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CA4AFE99-D1CA-4D64-8F4C-4E1B2D5B7D8B}" type="datetimeFigureOut">
              <a:rPr lang="it-IT" smtClean="0"/>
              <a:t>06/07/2022</a:t>
            </a:fld>
            <a:endParaRPr lang="it-IT"/>
          </a:p>
        </p:txBody>
      </p:sp>
      <p:sp>
        <p:nvSpPr>
          <p:cNvPr id="6" name="Segnaposto numero diapositiva 5"/>
          <p:cNvSpPr>
            <a:spLocks noGrp="1"/>
          </p:cNvSpPr>
          <p:nvPr>
            <p:ph type="sldNum" sz="quarter" idx="12"/>
          </p:nvPr>
        </p:nvSpPr>
        <p:spPr>
          <a:xfrm>
            <a:off x="3727516"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878232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CA4AFE99-D1CA-4D64-8F4C-4E1B2D5B7D8B}" type="datetimeFigureOut">
              <a:rPr lang="it-IT" smtClean="0"/>
              <a:t>06/07/2022</a:t>
            </a:fld>
            <a:endParaRPr lang="it-IT"/>
          </a:p>
        </p:txBody>
      </p:sp>
      <p:sp>
        <p:nvSpPr>
          <p:cNvPr id="6" name="Segnaposto numero diapositiva 5"/>
          <p:cNvSpPr>
            <a:spLocks noGrp="1"/>
          </p:cNvSpPr>
          <p:nvPr>
            <p:ph type="sldNum" sz="quarter" idx="12"/>
          </p:nvPr>
        </p:nvSpPr>
        <p:spPr>
          <a:xfrm>
            <a:off x="3755796" y="6356349"/>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3824286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838200" y="1825625"/>
            <a:ext cx="10515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2686583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16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838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72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p:txBody>
          <a:bodyPr/>
          <a:lstStyle/>
          <a:p>
            <a:fld id="{CA4AFE99-D1CA-4D64-8F4C-4E1B2D5B7D8B}" type="datetimeFigureOut">
              <a:rPr lang="it-IT" smtClean="0"/>
              <a:t>06/07/2022</a:t>
            </a:fld>
            <a:endParaRPr lang="it-IT"/>
          </a:p>
        </p:txBody>
      </p:sp>
      <p:sp>
        <p:nvSpPr>
          <p:cNvPr id="7" name="Segnaposto numero diapositiva 6"/>
          <p:cNvSpPr>
            <a:spLocks noGrp="1"/>
          </p:cNvSpPr>
          <p:nvPr>
            <p:ph type="sldNum" sz="quarter" idx="12"/>
          </p:nvPr>
        </p:nvSpPr>
        <p:spPr>
          <a:xfrm>
            <a:off x="3906625"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785723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a:t>Fare clic per modificare lo stile del titolo</a:t>
            </a:r>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p:txBody>
          <a:bodyPr/>
          <a:lstStyle/>
          <a:p>
            <a:fld id="{CA4AFE99-D1CA-4D64-8F4C-4E1B2D5B7D8B}" type="datetimeFigureOut">
              <a:rPr lang="it-IT" smtClean="0"/>
              <a:t>06/07/2022</a:t>
            </a:fld>
            <a:endParaRPr lang="it-IT"/>
          </a:p>
        </p:txBody>
      </p:sp>
      <p:sp>
        <p:nvSpPr>
          <p:cNvPr id="9" name="Segnaposto numero diapositiva 8"/>
          <p:cNvSpPr>
            <a:spLocks noGrp="1"/>
          </p:cNvSpPr>
          <p:nvPr>
            <p:ph type="sldNum" sz="quarter" idx="12"/>
          </p:nvPr>
        </p:nvSpPr>
        <p:spPr>
          <a:xfrm>
            <a:off x="3736942" y="6359034"/>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653158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p:txBody>
          <a:bodyPr/>
          <a:lstStyle/>
          <a:p>
            <a:fld id="{CA4AFE99-D1CA-4D64-8F4C-4E1B2D5B7D8B}" type="datetimeFigureOut">
              <a:rPr lang="it-IT" smtClean="0"/>
              <a:t>06/07/2022</a:t>
            </a:fld>
            <a:endParaRPr lang="it-IT"/>
          </a:p>
        </p:txBody>
      </p:sp>
      <p:sp>
        <p:nvSpPr>
          <p:cNvPr id="5" name="Segnaposto numero diapositiva 4"/>
          <p:cNvSpPr>
            <a:spLocks noGrp="1"/>
          </p:cNvSpPr>
          <p:nvPr>
            <p:ph type="sldNum" sz="quarter" idx="12"/>
          </p:nvPr>
        </p:nvSpPr>
        <p:spPr>
          <a:xfrm>
            <a:off x="3916052"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4225371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CA4AFE99-D1CA-4D64-8F4C-4E1B2D5B7D8B}" type="datetimeFigureOut">
              <a:rPr lang="it-IT" smtClean="0"/>
              <a:t>06/07/2022</a:t>
            </a:fld>
            <a:endParaRPr lang="it-IT"/>
          </a:p>
        </p:txBody>
      </p:sp>
      <p:sp>
        <p:nvSpPr>
          <p:cNvPr id="4" name="Segnaposto numero diapositiva 3"/>
          <p:cNvSpPr>
            <a:spLocks noGrp="1"/>
          </p:cNvSpPr>
          <p:nvPr>
            <p:ph type="sldNum" sz="quarter" idx="12"/>
          </p:nvPr>
        </p:nvSpPr>
        <p:spPr>
          <a:xfrm>
            <a:off x="3727515"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2907899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a:t>
            </a:r>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p:cNvSpPr>
            <a:spLocks noGrp="1"/>
          </p:cNvSpPr>
          <p:nvPr>
            <p:ph type="dt" sz="half" idx="10"/>
          </p:nvPr>
        </p:nvSpPr>
        <p:spPr/>
        <p:txBody>
          <a:bodyPr/>
          <a:lstStyle/>
          <a:p>
            <a:fld id="{CA4AFE99-D1CA-4D64-8F4C-4E1B2D5B7D8B}" type="datetimeFigureOut">
              <a:rPr lang="it-IT" smtClean="0"/>
              <a:t>06/07/2022</a:t>
            </a:fld>
            <a:endParaRPr lang="it-IT"/>
          </a:p>
        </p:txBody>
      </p:sp>
      <p:sp>
        <p:nvSpPr>
          <p:cNvPr id="7" name="Segnaposto numero diapositiva 6"/>
          <p:cNvSpPr>
            <a:spLocks noGrp="1"/>
          </p:cNvSpPr>
          <p:nvPr>
            <p:ph type="sldNum" sz="quarter" idx="12"/>
          </p:nvPr>
        </p:nvSpPr>
        <p:spPr>
          <a:xfrm>
            <a:off x="3736942"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3767097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a:t>
            </a:r>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p:cNvSpPr>
            <a:spLocks noGrp="1"/>
          </p:cNvSpPr>
          <p:nvPr>
            <p:ph type="dt" sz="half" idx="10"/>
          </p:nvPr>
        </p:nvSpPr>
        <p:spPr/>
        <p:txBody>
          <a:bodyPr/>
          <a:lstStyle/>
          <a:p>
            <a:fld id="{CA4AFE99-D1CA-4D64-8F4C-4E1B2D5B7D8B}" type="datetimeFigureOut">
              <a:rPr lang="it-IT" smtClean="0"/>
              <a:t>06/07/2022</a:t>
            </a:fld>
            <a:endParaRPr lang="it-IT"/>
          </a:p>
        </p:txBody>
      </p:sp>
      <p:sp>
        <p:nvSpPr>
          <p:cNvPr id="7" name="Segnaposto numero diapositiva 6"/>
          <p:cNvSpPr>
            <a:spLocks noGrp="1"/>
          </p:cNvSpPr>
          <p:nvPr>
            <p:ph type="sldNum" sz="quarter" idx="12"/>
          </p:nvPr>
        </p:nvSpPr>
        <p:spPr>
          <a:xfrm>
            <a:off x="3811588" y="6368461"/>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833690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a:t>
            </a:r>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4AFE99-D1CA-4D64-8F4C-4E1B2D5B7D8B}" type="datetimeFigureOut">
              <a:rPr lang="it-IT" smtClean="0"/>
              <a:t>06/07/2022</a:t>
            </a:fld>
            <a:endParaRPr lang="it-IT"/>
          </a:p>
        </p:txBody>
      </p:sp>
      <p:sp>
        <p:nvSpPr>
          <p:cNvPr id="6" name="Segnaposto numero diapositiva 5"/>
          <p:cNvSpPr>
            <a:spLocks noGrp="1"/>
          </p:cNvSpPr>
          <p:nvPr>
            <p:ph type="sldNum" sz="quarter" idx="4"/>
          </p:nvPr>
        </p:nvSpPr>
        <p:spPr>
          <a:xfrm>
            <a:off x="3727516"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D52276-0E1A-4AAB-B55D-E7E0A4D0B40E}" type="slidenum">
              <a:rPr lang="it-IT" smtClean="0"/>
              <a:t>‹N›</a:t>
            </a:fld>
            <a:endParaRPr lang="it-IT"/>
          </a:p>
        </p:txBody>
      </p:sp>
    </p:spTree>
    <p:extLst>
      <p:ext uri="{BB962C8B-B14F-4D97-AF65-F5344CB8AC3E}">
        <p14:creationId xmlns:p14="http://schemas.microsoft.com/office/powerpoint/2010/main" val="32785314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590101"/>
            <a:ext cx="9144000" cy="2387600"/>
          </a:xfrm>
        </p:spPr>
        <p:txBody>
          <a:bodyPr>
            <a:normAutofit/>
          </a:bodyPr>
          <a:lstStyle/>
          <a:p>
            <a:r>
              <a:rPr lang="it-IT" dirty="0" err="1"/>
              <a:t>Introduction</a:t>
            </a:r>
            <a:r>
              <a:rPr lang="it-IT" dirty="0"/>
              <a:t> to </a:t>
            </a:r>
            <a:br>
              <a:rPr lang="it-IT" dirty="0"/>
            </a:br>
            <a:r>
              <a:rPr lang="it-IT" dirty="0"/>
              <a:t>Machine Learning </a:t>
            </a:r>
          </a:p>
        </p:txBody>
      </p:sp>
      <p:sp>
        <p:nvSpPr>
          <p:cNvPr id="3" name="Sottotitolo 2"/>
          <p:cNvSpPr>
            <a:spLocks noGrp="1"/>
          </p:cNvSpPr>
          <p:nvPr>
            <p:ph type="subTitle" idx="1"/>
          </p:nvPr>
        </p:nvSpPr>
        <p:spPr/>
        <p:txBody>
          <a:bodyPr>
            <a:normAutofit/>
          </a:bodyPr>
          <a:lstStyle/>
          <a:p>
            <a:r>
              <a:rPr lang="it-IT" i="1" dirty="0">
                <a:solidFill>
                  <a:srgbClr val="C00000"/>
                </a:solidFill>
              </a:rPr>
              <a:t>Francesco Pugliese, </a:t>
            </a:r>
            <a:r>
              <a:rPr lang="it-IT" i="1" dirty="0" err="1">
                <a:solidFill>
                  <a:srgbClr val="C00000"/>
                </a:solidFill>
              </a:rPr>
              <a:t>PhD</a:t>
            </a:r>
            <a:endParaRPr lang="it-IT" i="1" dirty="0">
              <a:solidFill>
                <a:srgbClr val="C00000"/>
              </a:solidFill>
            </a:endParaRPr>
          </a:p>
          <a:p>
            <a:r>
              <a:rPr lang="en-US" i="1" dirty="0">
                <a:solidFill>
                  <a:srgbClr val="C00000"/>
                </a:solidFill>
              </a:rPr>
              <a:t>neural1977@gmail.com</a:t>
            </a:r>
          </a:p>
          <a:p>
            <a:endParaRPr lang="it-IT" dirty="0"/>
          </a:p>
        </p:txBody>
      </p:sp>
    </p:spTree>
    <p:extLst>
      <p:ext uri="{BB962C8B-B14F-4D97-AF65-F5344CB8AC3E}">
        <p14:creationId xmlns:p14="http://schemas.microsoft.com/office/powerpoint/2010/main" val="954513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413563" y="383559"/>
            <a:ext cx="3538533" cy="584775"/>
          </a:xfrm>
          <a:prstGeom prst="rect">
            <a:avLst/>
          </a:prstGeom>
          <a:noFill/>
        </p:spPr>
        <p:txBody>
          <a:bodyPr wrap="none" rtlCol="0">
            <a:spAutoFit/>
          </a:bodyPr>
          <a:lstStyle/>
          <a:p>
            <a:r>
              <a:rPr lang="en-GB" sz="3200" b="1" dirty="0">
                <a:latin typeface="+mj-lt"/>
                <a:ea typeface="+mj-ea"/>
                <a:cs typeface="+mj-cs"/>
              </a:rPr>
              <a:t>Supervised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452431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Avere la capacità di adattarsi a nuovi input e fare predizioni è un element fondamentale per </a:t>
            </a:r>
            <a:r>
              <a:rPr lang="en-GB" b="1">
                <a:latin typeface="Tahoma" panose="020B0604030504040204" pitchFamily="34" charset="0"/>
                <a:ea typeface="Tahoma" panose="020B0604030504040204" pitchFamily="34" charset="0"/>
                <a:cs typeface="Tahoma" panose="020B0604030504040204" pitchFamily="34" charset="0"/>
              </a:rPr>
              <a:t>la generalizzazione </a:t>
            </a:r>
            <a:r>
              <a:rPr lang="en-GB">
                <a:latin typeface="Tahoma" panose="020B0604030504040204" pitchFamily="34" charset="0"/>
                <a:ea typeface="Tahoma" panose="020B0604030504040204" pitchFamily="34" charset="0"/>
                <a:cs typeface="Tahoma" panose="020B0604030504040204" pitchFamily="34" charset="0"/>
              </a:rPr>
              <a:t>nel machine learning. Durante l'addestramento, vogliamo </a:t>
            </a:r>
            <a:r>
              <a:rPr lang="en-GB" b="1">
                <a:latin typeface="Tahoma" panose="020B0604030504040204" pitchFamily="34" charset="0"/>
                <a:ea typeface="Tahoma" panose="020B0604030504040204" pitchFamily="34" charset="0"/>
                <a:cs typeface="Tahoma" panose="020B0604030504040204" pitchFamily="34" charset="0"/>
              </a:rPr>
              <a:t>massimizzare la capacità di generalizzazione </a:t>
            </a:r>
            <a:r>
              <a:rPr lang="en-GB">
                <a:latin typeface="Tahoma" panose="020B0604030504040204" pitchFamily="34" charset="0"/>
                <a:ea typeface="Tahoma" panose="020B0604030504040204" pitchFamily="34" charset="0"/>
                <a:cs typeface="Tahoma" panose="020B0604030504040204" pitchFamily="34" charset="0"/>
              </a:rPr>
              <a:t>del modello, in modo tale che il modello supervisionato definisca la relazione sottostante e generale.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Se il modello è sovra-addestrato, possiamo causare over-fitting sugli esempi di training e il modello è incapace di adattarsi a nuovi dati provenienti dal mondo e mai visti prima.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effetto collaterale è essere consapevoli che la supervision che forniamo introduce un </a:t>
            </a:r>
            <a:r>
              <a:rPr lang="en-GB" b="1">
                <a:latin typeface="Tahoma" panose="020B0604030504040204" pitchFamily="34" charset="0"/>
                <a:ea typeface="Tahoma" panose="020B0604030504040204" pitchFamily="34" charset="0"/>
                <a:cs typeface="Tahoma" panose="020B0604030504040204" pitchFamily="34" charset="0"/>
              </a:rPr>
              <a:t>bias</a:t>
            </a:r>
            <a:r>
              <a:rPr lang="en-GB">
                <a:latin typeface="Tahoma" panose="020B0604030504040204" pitchFamily="34" charset="0"/>
                <a:ea typeface="Tahoma" panose="020B0604030504040204" pitchFamily="34" charset="0"/>
                <a:cs typeface="Tahoma" panose="020B0604030504040204" pitchFamily="34" charset="0"/>
              </a:rPr>
              <a:t> nell'apprendimento. Il modello può solo imitare ciò che ha visto, pertanto è importante mostrargli esempi di training </a:t>
            </a:r>
            <a:r>
              <a:rPr lang="en-GB" b="1">
                <a:latin typeface="Tahoma" panose="020B0604030504040204" pitchFamily="34" charset="0"/>
                <a:ea typeface="Tahoma" panose="020B0604030504040204" pitchFamily="34" charset="0"/>
                <a:cs typeface="Tahoma" panose="020B0604030504040204" pitchFamily="34" charset="0"/>
              </a:rPr>
              <a:t>affidabili e senza bias</a:t>
            </a:r>
            <a:r>
              <a:rPr lang="en-GB">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Inoltre, il supervised learning richiede un sacco di dati prima di poter apprendere.</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Ottenere abbastanza dati etichettati affidabili è spesso la parte più costosa e spesso più difficile del supervised learning. (Per questo i </a:t>
            </a:r>
            <a:r>
              <a:rPr lang="en-GB" b="1">
                <a:latin typeface="Tahoma" panose="020B0604030504040204" pitchFamily="34" charset="0"/>
                <a:ea typeface="Tahoma" panose="020B0604030504040204" pitchFamily="34" charset="0"/>
                <a:cs typeface="Tahoma" panose="020B0604030504040204" pitchFamily="34" charset="0"/>
              </a:rPr>
              <a:t>dati sono definiti come il nuovo petrolio!</a:t>
            </a:r>
            <a:r>
              <a:rPr lang="en-GB">
                <a:latin typeface="Tahoma" panose="020B0604030504040204" pitchFamily="34" charset="0"/>
                <a:ea typeface="Tahoma" panose="020B0604030504040204" pitchFamily="34" charset="0"/>
                <a:cs typeface="Tahoma" panose="020B0604030504040204" pitchFamily="34" charset="0"/>
              </a:rPr>
              <a:t>)</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581144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987581" y="290267"/>
            <a:ext cx="3998595" cy="584775"/>
          </a:xfrm>
          <a:prstGeom prst="rect">
            <a:avLst/>
          </a:prstGeom>
          <a:noFill/>
        </p:spPr>
        <p:txBody>
          <a:bodyPr wrap="none" rtlCol="0">
            <a:spAutoFit/>
          </a:bodyPr>
          <a:lstStyle/>
          <a:p>
            <a:r>
              <a:rPr lang="en-GB" sz="3200" b="1" dirty="0">
                <a:latin typeface="+mj-lt"/>
                <a:ea typeface="+mj-ea"/>
                <a:cs typeface="+mj-cs"/>
              </a:rPr>
              <a:t>Unsupervised learning</a:t>
            </a:r>
          </a:p>
        </p:txBody>
      </p:sp>
      <p:pic>
        <p:nvPicPr>
          <p:cNvPr id="4" name="Picture 4">
            <a:extLst>
              <a:ext uri="{FF2B5EF4-FFF2-40B4-BE49-F238E27FC236}">
                <a16:creationId xmlns:a16="http://schemas.microsoft.com/office/drawing/2014/main" id="{06C030D0-2FCE-C844-9A8D-94741F861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6752" y="1318242"/>
            <a:ext cx="8466083" cy="3837958"/>
          </a:xfrm>
          <a:prstGeom prst="rect">
            <a:avLst/>
          </a:prstGeom>
        </p:spPr>
      </p:pic>
    </p:spTree>
    <p:extLst>
      <p:ext uri="{BB962C8B-B14F-4D97-AF65-F5344CB8AC3E}">
        <p14:creationId xmlns:p14="http://schemas.microsoft.com/office/powerpoint/2010/main" val="126272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95198" y="315320"/>
            <a:ext cx="3998595" cy="584775"/>
          </a:xfrm>
          <a:prstGeom prst="rect">
            <a:avLst/>
          </a:prstGeom>
          <a:noFill/>
        </p:spPr>
        <p:txBody>
          <a:bodyPr wrap="none" rtlCol="0">
            <a:spAutoFit/>
          </a:bodyPr>
          <a:lstStyle/>
          <a:p>
            <a:r>
              <a:rPr lang="en-GB" sz="3200" b="1" dirty="0">
                <a:latin typeface="+mj-lt"/>
                <a:ea typeface="+mj-ea"/>
                <a:cs typeface="+mj-cs"/>
              </a:rPr>
              <a:t>Unsupervised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00384" y="1351051"/>
            <a:ext cx="10938510" cy="4801314"/>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In unsupervised learning, only input data is provided in the examples. There are </a:t>
            </a:r>
            <a:r>
              <a:rPr lang="en-GB" b="1" dirty="0">
                <a:latin typeface="Tahoma" panose="020B0604030504040204" pitchFamily="34" charset="0"/>
                <a:ea typeface="Tahoma" panose="020B0604030504040204" pitchFamily="34" charset="0"/>
                <a:cs typeface="Tahoma" panose="020B0604030504040204" pitchFamily="34" charset="0"/>
              </a:rPr>
              <a:t>no labelled</a:t>
            </a:r>
            <a:r>
              <a:rPr lang="en-GB" dirty="0">
                <a:latin typeface="Tahoma" panose="020B0604030504040204" pitchFamily="34" charset="0"/>
                <a:ea typeface="Tahoma" panose="020B0604030504040204" pitchFamily="34" charset="0"/>
                <a:cs typeface="Tahoma" panose="020B0604030504040204" pitchFamily="34" charset="0"/>
              </a:rPr>
              <a:t> example outputs to aim for. But it may be surprising to know that it is still possible to find many interesting and complex patterns hidden within data without any labels.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An example of unsupervised learning in real life would be </a:t>
            </a:r>
            <a:r>
              <a:rPr lang="en-GB" b="1" dirty="0">
                <a:latin typeface="Tahoma" panose="020B0604030504040204" pitchFamily="34" charset="0"/>
                <a:ea typeface="Tahoma" panose="020B0604030504040204" pitchFamily="34" charset="0"/>
                <a:cs typeface="Tahoma" panose="020B0604030504040204" pitchFamily="34" charset="0"/>
              </a:rPr>
              <a:t>sorting different colour coins into separate piles</a:t>
            </a:r>
            <a:r>
              <a:rPr lang="en-GB" dirty="0">
                <a:latin typeface="Tahoma" panose="020B0604030504040204" pitchFamily="34" charset="0"/>
                <a:ea typeface="Tahoma" panose="020B0604030504040204" pitchFamily="34" charset="0"/>
                <a:cs typeface="Tahoma" panose="020B0604030504040204" pitchFamily="34" charset="0"/>
              </a:rPr>
              <a:t>. Nobody taught you how to separate them, but by just looking at their features such as colour, you can see which colour coins are associated and cluster them into their correct groups.</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Unsupervised learning can be </a:t>
            </a:r>
            <a:r>
              <a:rPr lang="en-GB" b="1" dirty="0">
                <a:latin typeface="Tahoma" panose="020B0604030504040204" pitchFamily="34" charset="0"/>
                <a:ea typeface="Tahoma" panose="020B0604030504040204" pitchFamily="34" charset="0"/>
                <a:cs typeface="Tahoma" panose="020B0604030504040204" pitchFamily="34" charset="0"/>
              </a:rPr>
              <a:t>harder</a:t>
            </a:r>
            <a:r>
              <a:rPr lang="en-GB" dirty="0">
                <a:latin typeface="Tahoma" panose="020B0604030504040204" pitchFamily="34" charset="0"/>
                <a:ea typeface="Tahoma" panose="020B0604030504040204" pitchFamily="34" charset="0"/>
                <a:cs typeface="Tahoma" panose="020B0604030504040204" pitchFamily="34" charset="0"/>
              </a:rPr>
              <a:t> than supervised learning, as the removal of supervision means the problem has become </a:t>
            </a:r>
            <a:r>
              <a:rPr lang="en-GB" b="1" dirty="0">
                <a:latin typeface="Tahoma" panose="020B0604030504040204" pitchFamily="34" charset="0"/>
                <a:ea typeface="Tahoma" panose="020B0604030504040204" pitchFamily="34" charset="0"/>
                <a:cs typeface="Tahoma" panose="020B0604030504040204" pitchFamily="34" charset="0"/>
              </a:rPr>
              <a:t>less defined</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You start from a </a:t>
            </a:r>
            <a:r>
              <a:rPr lang="en-GB" b="1" dirty="0">
                <a:latin typeface="Tahoma" panose="020B0604030504040204" pitchFamily="34" charset="0"/>
                <a:ea typeface="Tahoma" panose="020B0604030504040204" pitchFamily="34" charset="0"/>
                <a:cs typeface="Tahoma" panose="020B0604030504040204" pitchFamily="34" charset="0"/>
              </a:rPr>
              <a:t>clean slate</a:t>
            </a:r>
            <a:r>
              <a:rPr lang="en-GB" dirty="0">
                <a:latin typeface="Tahoma" panose="020B0604030504040204" pitchFamily="34" charset="0"/>
                <a:ea typeface="Tahoma" panose="020B0604030504040204" pitchFamily="34" charset="0"/>
                <a:cs typeface="Tahoma" panose="020B0604030504040204" pitchFamily="34" charset="0"/>
              </a:rPr>
              <a:t> with less bias and may even find a new, better way solve a problem. Therefore, this is why unsupervised learning is also known as </a:t>
            </a:r>
            <a:r>
              <a:rPr lang="en-GB" b="1" dirty="0">
                <a:latin typeface="Tahoma" panose="020B0604030504040204" pitchFamily="34" charset="0"/>
                <a:ea typeface="Tahoma" panose="020B0604030504040204" pitchFamily="34" charset="0"/>
                <a:cs typeface="Tahoma" panose="020B0604030504040204" pitchFamily="34" charset="0"/>
              </a:rPr>
              <a:t>knowledge discovery</a:t>
            </a:r>
            <a:r>
              <a:rPr lang="en-GB" dirty="0">
                <a:latin typeface="Tahoma" panose="020B0604030504040204" pitchFamily="34" charset="0"/>
                <a:ea typeface="Tahoma" panose="020B0604030504040204" pitchFamily="34" charset="0"/>
                <a:cs typeface="Tahoma" panose="020B0604030504040204" pitchFamily="34" charset="0"/>
              </a:rPr>
              <a:t>. Unsupervised learning is very useful when </a:t>
            </a:r>
            <a:r>
              <a:rPr lang="en-GB" b="1" dirty="0">
                <a:latin typeface="Tahoma" panose="020B0604030504040204" pitchFamily="34" charset="0"/>
                <a:ea typeface="Tahoma" panose="020B0604030504040204" pitchFamily="34" charset="0"/>
                <a:cs typeface="Tahoma" panose="020B0604030504040204" pitchFamily="34" charset="0"/>
              </a:rPr>
              <a:t>conducting</a:t>
            </a:r>
            <a:r>
              <a:rPr lang="en-GB" dirty="0">
                <a:latin typeface="Tahoma" panose="020B0604030504040204" pitchFamily="34" charset="0"/>
                <a:ea typeface="Tahoma" panose="020B0604030504040204" pitchFamily="34" charset="0"/>
                <a:cs typeface="Tahoma" panose="020B0604030504040204" pitchFamily="34" charset="0"/>
              </a:rPr>
              <a:t> exploratory data analysis.</a:t>
            </a:r>
          </a:p>
          <a:p>
            <a:endParaRPr lang="en-GB" dirty="0">
              <a:latin typeface="Tahoma" panose="020B0604030504040204" pitchFamily="34" charset="0"/>
              <a:ea typeface="Tahoma" panose="020B0604030504040204" pitchFamily="34" charset="0"/>
              <a:cs typeface="Tahoma" panose="020B0604030504040204" pitchFamily="34" charset="0"/>
            </a:endParaRPr>
          </a:p>
          <a:p>
            <a:r>
              <a:rPr lang="en-GB" dirty="0">
                <a:latin typeface="Tahoma" panose="020B0604030504040204" pitchFamily="34" charset="0"/>
                <a:ea typeface="Tahoma" panose="020B0604030504040204" pitchFamily="34" charset="0"/>
                <a:cs typeface="Tahoma" panose="020B0604030504040204" pitchFamily="34" charset="0"/>
              </a:rPr>
              <a:t> </a:t>
            </a:r>
          </a:p>
          <a:p>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3271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994196" y="410854"/>
            <a:ext cx="6431761" cy="584775"/>
          </a:xfrm>
          <a:prstGeom prst="rect">
            <a:avLst/>
          </a:prstGeom>
          <a:noFill/>
        </p:spPr>
        <p:txBody>
          <a:bodyPr wrap="none" rtlCol="0">
            <a:spAutoFit/>
          </a:bodyPr>
          <a:lstStyle/>
          <a:p>
            <a:r>
              <a:rPr lang="en-GB" sz="3200" b="1" dirty="0">
                <a:latin typeface="+mj-lt"/>
                <a:ea typeface="+mj-ea"/>
                <a:cs typeface="+mj-cs"/>
              </a:rPr>
              <a:t>Techniques of Unsupervised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54975" y="1428670"/>
            <a:ext cx="10938510" cy="3416320"/>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Some types of unsupervised learning are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Clustering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Density estimation</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Dimensionality reduction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Latent variable models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Anomaly detection</a:t>
            </a:r>
          </a:p>
          <a:p>
            <a:pPr marL="742950" lvl="1"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More complex unsupervised techniques involve neural networks like Auto-encoders and Deep Belief Networks</a:t>
            </a:r>
          </a:p>
          <a:p>
            <a:endParaRPr lang="en-GB" dirty="0">
              <a:latin typeface="Tahoma" panose="020B0604030504040204" pitchFamily="34" charset="0"/>
              <a:ea typeface="Tahoma" panose="020B0604030504040204" pitchFamily="34" charset="0"/>
              <a:cs typeface="Tahoma" panose="020B0604030504040204" pitchFamily="34" charset="0"/>
            </a:endParaRPr>
          </a:p>
          <a:p>
            <a:r>
              <a:rPr lang="en-GB" dirty="0">
                <a:latin typeface="Tahoma" panose="020B0604030504040204" pitchFamily="34" charset="0"/>
                <a:ea typeface="Tahoma" panose="020B0604030504040204" pitchFamily="34" charset="0"/>
                <a:cs typeface="Tahoma" panose="020B0604030504040204" pitchFamily="34" charset="0"/>
              </a:rPr>
              <a:t> </a:t>
            </a:r>
          </a:p>
          <a:p>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32087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731175" y="423296"/>
            <a:ext cx="4471480" cy="584775"/>
          </a:xfrm>
          <a:prstGeom prst="rect">
            <a:avLst/>
          </a:prstGeom>
          <a:noFill/>
        </p:spPr>
        <p:txBody>
          <a:bodyPr wrap="none" rtlCol="0">
            <a:spAutoFit/>
          </a:bodyPr>
          <a:lstStyle/>
          <a:p>
            <a:r>
              <a:rPr lang="en-GB" sz="3200" b="1" dirty="0">
                <a:latin typeface="+mj-lt"/>
                <a:ea typeface="+mj-ea"/>
                <a:cs typeface="+mj-cs"/>
              </a:rPr>
              <a:t>Semi-supervised learning</a:t>
            </a:r>
          </a:p>
        </p:txBody>
      </p:sp>
      <p:pic>
        <p:nvPicPr>
          <p:cNvPr id="4" name="Picture 4">
            <a:extLst>
              <a:ext uri="{FF2B5EF4-FFF2-40B4-BE49-F238E27FC236}">
                <a16:creationId xmlns:a16="http://schemas.microsoft.com/office/drawing/2014/main" id="{0886C61C-82C3-7745-A151-DD6A9FBAAF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8851" y="1393327"/>
            <a:ext cx="8997178" cy="3601764"/>
          </a:xfrm>
          <a:prstGeom prst="rect">
            <a:avLst/>
          </a:prstGeom>
        </p:spPr>
      </p:pic>
    </p:spTree>
    <p:extLst>
      <p:ext uri="{BB962C8B-B14F-4D97-AF65-F5344CB8AC3E}">
        <p14:creationId xmlns:p14="http://schemas.microsoft.com/office/powerpoint/2010/main" val="4008618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40357" y="397207"/>
            <a:ext cx="4471480" cy="584775"/>
          </a:xfrm>
          <a:prstGeom prst="rect">
            <a:avLst/>
          </a:prstGeom>
          <a:noFill/>
        </p:spPr>
        <p:txBody>
          <a:bodyPr wrap="none" rtlCol="0">
            <a:spAutoFit/>
          </a:bodyPr>
          <a:lstStyle/>
          <a:p>
            <a:r>
              <a:rPr lang="en-GB" sz="3200" b="1" dirty="0">
                <a:latin typeface="+mj-lt"/>
                <a:ea typeface="+mj-ea"/>
                <a:cs typeface="+mj-cs"/>
              </a:rPr>
              <a:t>Semi-supervised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62348" y="1594828"/>
            <a:ext cx="10938510" cy="3693319"/>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Semi-supervised learning is a </a:t>
            </a:r>
            <a:r>
              <a:rPr lang="en-GB" b="1" dirty="0">
                <a:latin typeface="Tahoma" panose="020B0604030504040204" pitchFamily="34" charset="0"/>
                <a:ea typeface="Tahoma" panose="020B0604030504040204" pitchFamily="34" charset="0"/>
                <a:cs typeface="Tahoma" panose="020B0604030504040204" pitchFamily="34" charset="0"/>
              </a:rPr>
              <a:t>mix</a:t>
            </a:r>
            <a:r>
              <a:rPr lang="en-GB" dirty="0">
                <a:latin typeface="Tahoma" panose="020B0604030504040204" pitchFamily="34" charset="0"/>
                <a:ea typeface="Tahoma" panose="020B0604030504040204" pitchFamily="34" charset="0"/>
                <a:cs typeface="Tahoma" panose="020B0604030504040204" pitchFamily="34" charset="0"/>
              </a:rPr>
              <a:t> between supervised and unsupervised approaches.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learning process isn't closely supervised with example outputs for every single input, but we also don’t let the algorithm do its own thing and provide no form of feedback.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Semi-supervised learning takes the middle road. By being able to mix together a small amount of labelled data with a much larger unlabelled dataset it </a:t>
            </a:r>
            <a:r>
              <a:rPr lang="en-GB" b="1" dirty="0">
                <a:latin typeface="Tahoma" panose="020B0604030504040204" pitchFamily="34" charset="0"/>
                <a:ea typeface="Tahoma" panose="020B0604030504040204" pitchFamily="34" charset="0"/>
                <a:cs typeface="Tahoma" panose="020B0604030504040204" pitchFamily="34" charset="0"/>
              </a:rPr>
              <a:t>reduces the burden of having enough labelled data</a:t>
            </a:r>
            <a:r>
              <a:rPr lang="en-GB" dirty="0">
                <a:latin typeface="Tahoma" panose="020B0604030504040204" pitchFamily="34" charset="0"/>
                <a:ea typeface="Tahoma" panose="020B0604030504040204" pitchFamily="34" charset="0"/>
                <a:cs typeface="Tahoma" panose="020B0604030504040204" pitchFamily="34" charset="0"/>
              </a:rPr>
              <a:t>. Therefore, it opens up many more problems to be solved with machine learning.</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Example</a:t>
            </a:r>
            <a:r>
              <a:rPr lang="en-GB" dirty="0">
                <a:latin typeface="Tahoma" panose="020B0604030504040204" pitchFamily="34" charset="0"/>
                <a:ea typeface="Tahoma" panose="020B0604030504040204" pitchFamily="34" charset="0"/>
                <a:cs typeface="Tahoma" panose="020B0604030504040204" pitchFamily="34" charset="0"/>
              </a:rPr>
              <a:t>: A perfect example is in </a:t>
            </a:r>
            <a:r>
              <a:rPr lang="en-GB" b="1" dirty="0">
                <a:latin typeface="Tahoma" panose="020B0604030504040204" pitchFamily="34" charset="0"/>
                <a:ea typeface="Tahoma" panose="020B0604030504040204" pitchFamily="34" charset="0"/>
                <a:cs typeface="Tahoma" panose="020B0604030504040204" pitchFamily="34" charset="0"/>
              </a:rPr>
              <a:t>medical scans</a:t>
            </a:r>
            <a:r>
              <a:rPr lang="en-GB" dirty="0">
                <a:latin typeface="Tahoma" panose="020B0604030504040204" pitchFamily="34" charset="0"/>
                <a:ea typeface="Tahoma" panose="020B0604030504040204" pitchFamily="34" charset="0"/>
                <a:cs typeface="Tahoma" panose="020B0604030504040204" pitchFamily="34" charset="0"/>
              </a:rPr>
              <a:t>, such as breast cancer scans. A trained expert is needed to label these which is time consuming and very expensive. Instead, an expert can label just a small set of breast cancer scans, and the semi-supervised algorithm would be able to leverage this small subset and apply it to a larger set of scans.</a:t>
            </a:r>
          </a:p>
        </p:txBody>
      </p:sp>
    </p:spTree>
    <p:extLst>
      <p:ext uri="{BB962C8B-B14F-4D97-AF65-F5344CB8AC3E}">
        <p14:creationId xmlns:p14="http://schemas.microsoft.com/office/powerpoint/2010/main" val="1144259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77709" y="451798"/>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pic>
        <p:nvPicPr>
          <p:cNvPr id="4" name="Picture 4">
            <a:extLst>
              <a:ext uri="{FF2B5EF4-FFF2-40B4-BE49-F238E27FC236}">
                <a16:creationId xmlns:a16="http://schemas.microsoft.com/office/drawing/2014/main" id="{406F0DEA-01B2-9C43-B437-C2E502FB8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6219" y="1722287"/>
            <a:ext cx="7982257" cy="3555315"/>
          </a:xfrm>
          <a:prstGeom prst="rect">
            <a:avLst/>
          </a:prstGeom>
        </p:spPr>
      </p:pic>
    </p:spTree>
    <p:extLst>
      <p:ext uri="{BB962C8B-B14F-4D97-AF65-F5344CB8AC3E}">
        <p14:creationId xmlns:p14="http://schemas.microsoft.com/office/powerpoint/2010/main" val="14678608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935891" y="368696"/>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4801314"/>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Reinforcement learning doesn't use labels as such, and instead </a:t>
            </a:r>
            <a:r>
              <a:rPr lang="en-GB" b="1" dirty="0">
                <a:latin typeface="Tahoma" panose="020B0604030504040204" pitchFamily="34" charset="0"/>
                <a:ea typeface="Tahoma" panose="020B0604030504040204" pitchFamily="34" charset="0"/>
                <a:cs typeface="Tahoma" panose="020B0604030504040204" pitchFamily="34" charset="0"/>
              </a:rPr>
              <a:t>uses rewards to learn</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If you're familiar with psychology, you'll have heard of reinforcement learning. If not, you'll already know the concept from how we learn in everyday life.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In this approach, </a:t>
            </a:r>
            <a:r>
              <a:rPr lang="en-GB" b="1" dirty="0">
                <a:latin typeface="Tahoma" panose="020B0604030504040204" pitchFamily="34" charset="0"/>
                <a:ea typeface="Tahoma" panose="020B0604030504040204" pitchFamily="34" charset="0"/>
                <a:cs typeface="Tahoma" panose="020B0604030504040204" pitchFamily="34" charset="0"/>
              </a:rPr>
              <a:t>occasional positive and negative feedback is used to reinforce behaviours</a:t>
            </a:r>
            <a:r>
              <a:rPr lang="en-GB" dirty="0">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Think of it like training a </a:t>
            </a:r>
            <a:r>
              <a:rPr lang="en-GB" b="1" dirty="0">
                <a:latin typeface="Tahoma" panose="020B0604030504040204" pitchFamily="34" charset="0"/>
                <a:ea typeface="Tahoma" panose="020B0604030504040204" pitchFamily="34" charset="0"/>
                <a:cs typeface="Tahoma" panose="020B0604030504040204" pitchFamily="34" charset="0"/>
              </a:rPr>
              <a:t>dog</a:t>
            </a:r>
            <a:r>
              <a:rPr lang="en-GB" dirty="0">
                <a:latin typeface="Tahoma" panose="020B0604030504040204" pitchFamily="34" charset="0"/>
                <a:ea typeface="Tahoma" panose="020B0604030504040204" pitchFamily="34" charset="0"/>
                <a:cs typeface="Tahoma" panose="020B0604030504040204" pitchFamily="34" charset="0"/>
              </a:rPr>
              <a:t>, </a:t>
            </a:r>
            <a:r>
              <a:rPr lang="en-GB" b="1" dirty="0">
                <a:latin typeface="Tahoma" panose="020B0604030504040204" pitchFamily="34" charset="0"/>
                <a:ea typeface="Tahoma" panose="020B0604030504040204" pitchFamily="34" charset="0"/>
                <a:cs typeface="Tahoma" panose="020B0604030504040204" pitchFamily="34" charset="0"/>
              </a:rPr>
              <a:t>good behaviours are rewarded with a treat</a:t>
            </a:r>
            <a:r>
              <a:rPr lang="en-GB" dirty="0">
                <a:latin typeface="Tahoma" panose="020B0604030504040204" pitchFamily="34" charset="0"/>
                <a:ea typeface="Tahoma" panose="020B0604030504040204" pitchFamily="34" charset="0"/>
                <a:cs typeface="Tahoma" panose="020B0604030504040204" pitchFamily="34" charset="0"/>
              </a:rPr>
              <a:t> and become more common. </a:t>
            </a:r>
            <a:r>
              <a:rPr lang="en-GB" b="1" dirty="0">
                <a:latin typeface="Tahoma" panose="020B0604030504040204" pitchFamily="34" charset="0"/>
                <a:ea typeface="Tahoma" panose="020B0604030504040204" pitchFamily="34" charset="0"/>
                <a:cs typeface="Tahoma" panose="020B0604030504040204" pitchFamily="34" charset="0"/>
              </a:rPr>
              <a:t>Bad behaviours are punished and become less common</a:t>
            </a:r>
            <a:r>
              <a:rPr lang="en-GB" dirty="0">
                <a:latin typeface="Tahoma" panose="020B0604030504040204" pitchFamily="34" charset="0"/>
                <a:ea typeface="Tahoma" panose="020B0604030504040204" pitchFamily="34" charset="0"/>
                <a:cs typeface="Tahoma" panose="020B0604030504040204" pitchFamily="34" charset="0"/>
              </a:rPr>
              <a:t>. This reward-motivated behaviour is key in reinforcement learning.</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This is very similar to how we as humans also learn. Throughout our lives, we receive positive and negative signals and constantly learn from them. The chemicals in our brain are one of many ways we get these signals. When something good happens, the neurons in our brains provide a hit of positive neurotransmitters such as dopamine which makes us feel good and we become more likely to repeat that specific action. </a:t>
            </a:r>
          </a:p>
          <a:p>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9207332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4345324" y="274377"/>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pic>
        <p:nvPicPr>
          <p:cNvPr id="7" name="Picture 4">
            <a:extLst>
              <a:ext uri="{FF2B5EF4-FFF2-40B4-BE49-F238E27FC236}">
                <a16:creationId xmlns:a16="http://schemas.microsoft.com/office/drawing/2014/main" id="{406F0DEA-01B2-9C43-B437-C2E502FB8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6219" y="1451682"/>
            <a:ext cx="7982257" cy="3741683"/>
          </a:xfrm>
          <a:prstGeom prst="rect">
            <a:avLst/>
          </a:prstGeom>
        </p:spPr>
      </p:pic>
    </p:spTree>
    <p:extLst>
      <p:ext uri="{BB962C8B-B14F-4D97-AF65-F5344CB8AC3E}">
        <p14:creationId xmlns:p14="http://schemas.microsoft.com/office/powerpoint/2010/main" val="7631745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26960" y="356264"/>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4247317"/>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We don't need constant supervision to learn like in supervised learning. By only giving the occasional reinforcement signals, we still learn very effectively.</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One of the most exciting parts of Reinforcement Learning is that is a </a:t>
            </a:r>
            <a:r>
              <a:rPr lang="en-GB" b="1" dirty="0">
                <a:latin typeface="Tahoma" panose="020B0604030504040204" pitchFamily="34" charset="0"/>
                <a:ea typeface="Tahoma" panose="020B0604030504040204" pitchFamily="34" charset="0"/>
                <a:cs typeface="Tahoma" panose="020B0604030504040204" pitchFamily="34" charset="0"/>
              </a:rPr>
              <a:t>first step away from training on static datasets</a:t>
            </a:r>
            <a:r>
              <a:rPr lang="en-GB" dirty="0">
                <a:latin typeface="Tahoma" panose="020B0604030504040204" pitchFamily="34" charset="0"/>
                <a:ea typeface="Tahoma" panose="020B0604030504040204" pitchFamily="34" charset="0"/>
                <a:cs typeface="Tahoma" panose="020B0604030504040204" pitchFamily="34" charset="0"/>
              </a:rPr>
              <a:t>, and instead of being able to use dynamic, noisy data-rich environments. This brings Machine Learning closer to a learning style used by humans. The world is simply our noisy, complex data-rich environment.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Games are very popular in Reinforcement Learning research. They provide ideal data-rich environments. A Reinforcement Learning algorithm just aims to maximise its rewards by playing the game over and over again.</a:t>
            </a:r>
          </a:p>
          <a:p>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If you can frame a problem with a frequent 'score' as a reward, it is likely to be suited to Reinforcement Learning.</a:t>
            </a:r>
          </a:p>
          <a:p>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243199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185529" y="355601"/>
            <a:ext cx="5684185" cy="584775"/>
          </a:xfrm>
          <a:prstGeom prst="rect">
            <a:avLst/>
          </a:prstGeom>
          <a:noFill/>
        </p:spPr>
        <p:txBody>
          <a:bodyPr wrap="none" rtlCol="0">
            <a:spAutoFit/>
          </a:bodyPr>
          <a:lstStyle/>
          <a:p>
            <a:r>
              <a:rPr lang="en-GB" sz="3200" b="1">
                <a:latin typeface="+mj-lt"/>
                <a:ea typeface="+mj-ea"/>
                <a:cs typeface="+mj-cs"/>
              </a:rPr>
              <a:t>Che cosa è il Machine Learning </a:t>
            </a:r>
            <a:r>
              <a:rPr lang="en-GB" sz="3200" b="1" dirty="0">
                <a:latin typeface="+mj-lt"/>
                <a:ea typeface="+mj-ea"/>
                <a:cs typeface="+mj-cs"/>
              </a:rPr>
              <a:t>?</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5078313"/>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Machine </a:t>
            </a:r>
            <a:r>
              <a:rPr lang="en-GB">
                <a:latin typeface="Tahoma" panose="020B0604030504040204" pitchFamily="34" charset="0"/>
                <a:ea typeface="Tahoma" panose="020B0604030504040204" pitchFamily="34" charset="0"/>
                <a:cs typeface="Tahoma" panose="020B0604030504040204" pitchFamily="34" charset="0"/>
              </a:rPr>
              <a:t>learning è un ramo dell’Informatica che riguarda la costruzione di algoritmi, che si fondano su una collezione di dati riguardanti un determinate fenomeno.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termine Machine Learning fu coniato da Arthur </a:t>
            </a:r>
            <a:r>
              <a:rPr lang="en-GB" dirty="0">
                <a:latin typeface="Tahoma" panose="020B0604030504040204" pitchFamily="34" charset="0"/>
                <a:ea typeface="Tahoma" panose="020B0604030504040204" pitchFamily="34" charset="0"/>
                <a:cs typeface="Tahoma" panose="020B0604030504040204" pitchFamily="34" charset="0"/>
              </a:rPr>
              <a:t>Samuel in 1959</a:t>
            </a:r>
            <a:r>
              <a:rPr lang="en-GB">
                <a:latin typeface="Tahoma" panose="020B0604030504040204" pitchFamily="34" charset="0"/>
                <a:ea typeface="Tahoma" panose="020B0604030504040204" pitchFamily="34" charset="0"/>
                <a:cs typeface="Tahoma" panose="020B0604030504040204" pitchFamily="34" charset="0"/>
              </a:rPr>
              <a:t>, un Americano pioniere nel campo dei videogiochi e dell’Intelligenza Artificiale che affermava: “</a:t>
            </a:r>
            <a:r>
              <a:rPr lang="en-GB" b="1">
                <a:latin typeface="Tahoma" panose="020B0604030504040204" pitchFamily="34" charset="0"/>
                <a:ea typeface="Tahoma" panose="020B0604030504040204" pitchFamily="34" charset="0"/>
                <a:cs typeface="Tahoma" panose="020B0604030504040204" pitchFamily="34" charset="0"/>
              </a:rPr>
              <a:t>Il Machine Learning fornisce ai computer la capacità di apprendere senza essere programmatic esplicitamente</a:t>
            </a:r>
            <a:r>
              <a:rPr lang="en-GB">
                <a:latin typeface="Tahoma" panose="020B0604030504040204" pitchFamily="34" charset="0"/>
                <a:ea typeface="Tahoma" panose="020B0604030504040204" pitchFamily="34" charset="0"/>
                <a:cs typeface="Tahoma" panose="020B0604030504040204" pitchFamily="34" charset="0"/>
              </a:rPr>
              <a:t>".</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Machine </a:t>
            </a:r>
            <a:r>
              <a:rPr lang="en-GB">
                <a:latin typeface="Tahoma" panose="020B0604030504040204" pitchFamily="34" charset="0"/>
                <a:ea typeface="Tahoma" panose="020B0604030504040204" pitchFamily="34" charset="0"/>
                <a:cs typeface="Tahoma" panose="020B0604030504040204" pitchFamily="34" charset="0"/>
              </a:rPr>
              <a:t>learning è uno strumento per la trasformazione dell’</a:t>
            </a:r>
            <a:r>
              <a:rPr lang="en-GB" b="1">
                <a:latin typeface="Tahoma" panose="020B0604030504040204" pitchFamily="34" charset="0"/>
                <a:ea typeface="Tahoma" panose="020B0604030504040204" pitchFamily="34" charset="0"/>
                <a:cs typeface="Tahoma" panose="020B0604030504040204" pitchFamily="34" charset="0"/>
              </a:rPr>
              <a:t>Informazione in Conoscenza</a:t>
            </a:r>
            <a:r>
              <a:rPr lang="en-GB">
                <a:latin typeface="Tahoma" panose="020B0604030504040204" pitchFamily="34" charset="0"/>
                <a:ea typeface="Tahoma" panose="020B0604030504040204" pitchFamily="34" charset="0"/>
                <a:cs typeface="Tahoma" panose="020B0604030504040204" pitchFamily="34" charset="0"/>
              </a:rPr>
              <a:t>. Gli schemi nascosti (pattern) e la conoscenza concernente un determinate problema possono essere utilizzati per predire eventi future ed eseguire tutti i tipi di decision making complessi. </a:t>
            </a:r>
            <a:endParaRPr lang="en-GB" dirty="0">
              <a:latin typeface="Tahoma" panose="020B0604030504040204" pitchFamily="34" charset="0"/>
              <a:ea typeface="Tahoma" panose="020B0604030504040204" pitchFamily="34" charset="0"/>
              <a:cs typeface="Tahoma" panose="020B0604030504040204" pitchFamily="34" charset="0"/>
            </a:endParaRPr>
          </a:p>
          <a:p>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Machine learning può anche essere definite come il processo per risolvere un problema pratico attraverso: </a:t>
            </a: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L’acquisizione di un dataset.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Costruendo algoritmicamente un modello statistic basato su quel dataset.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lvl="1"/>
            <a:r>
              <a:rPr lang="en-GB">
                <a:latin typeface="Tahoma" panose="020B0604030504040204" pitchFamily="34" charset="0"/>
                <a:ea typeface="Tahoma" panose="020B0604030504040204" pitchFamily="34" charset="0"/>
                <a:cs typeface="Tahoma" panose="020B0604030504040204" pitchFamily="34" charset="0"/>
              </a:rPr>
              <a:t>Quel modello statistico lo si assume essere in qualche modo capace di risolvere il problema pratico.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464293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980746" y="342616"/>
            <a:ext cx="4444999" cy="584775"/>
          </a:xfrm>
          <a:prstGeom prst="rect">
            <a:avLst/>
          </a:prstGeom>
          <a:noFill/>
        </p:spPr>
        <p:txBody>
          <a:bodyPr wrap="none" rtlCol="0">
            <a:spAutoFit/>
          </a:bodyPr>
          <a:lstStyle/>
          <a:p>
            <a:r>
              <a:rPr lang="en-GB" sz="3200" b="1" dirty="0">
                <a:latin typeface="+mj-lt"/>
                <a:ea typeface="+mj-ea"/>
                <a:cs typeface="+mj-cs"/>
              </a:rPr>
              <a:t>Shallow vs Deep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4247317"/>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A shallow learning algorithm learns the parameters of the model </a:t>
            </a:r>
            <a:r>
              <a:rPr lang="en-GB" b="1" dirty="0">
                <a:latin typeface="Tahoma" panose="020B0604030504040204" pitchFamily="34" charset="0"/>
                <a:ea typeface="Tahoma" panose="020B0604030504040204" pitchFamily="34" charset="0"/>
                <a:cs typeface="Tahoma" panose="020B0604030504040204" pitchFamily="34" charset="0"/>
              </a:rPr>
              <a:t>directly from the features of the training examples</a:t>
            </a:r>
            <a:r>
              <a:rPr lang="en-GB" dirty="0">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Most supervised learning algorithms are shallow.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notorious exceptions are </a:t>
            </a:r>
            <a:r>
              <a:rPr lang="en-GB" b="1" dirty="0">
                <a:latin typeface="Tahoma" panose="020B0604030504040204" pitchFamily="34" charset="0"/>
                <a:ea typeface="Tahoma" panose="020B0604030504040204" pitchFamily="34" charset="0"/>
                <a:cs typeface="Tahoma" panose="020B0604030504040204" pitchFamily="34" charset="0"/>
              </a:rPr>
              <a:t>neural network learning algorithms</a:t>
            </a:r>
            <a:r>
              <a:rPr lang="en-GB" dirty="0">
                <a:latin typeface="Tahoma" panose="020B0604030504040204" pitchFamily="34" charset="0"/>
                <a:ea typeface="Tahoma" panose="020B0604030504040204" pitchFamily="34" charset="0"/>
                <a:cs typeface="Tahoma" panose="020B0604030504040204" pitchFamily="34" charset="0"/>
              </a:rPr>
              <a:t>, specifically those that build neural networks with </a:t>
            </a:r>
            <a:r>
              <a:rPr lang="en-GB" b="1" dirty="0">
                <a:latin typeface="Tahoma" panose="020B0604030504040204" pitchFamily="34" charset="0"/>
                <a:ea typeface="Tahoma" panose="020B0604030504040204" pitchFamily="34" charset="0"/>
                <a:cs typeface="Tahoma" panose="020B0604030504040204" pitchFamily="34" charset="0"/>
              </a:rPr>
              <a:t>more than one layer </a:t>
            </a:r>
            <a:r>
              <a:rPr lang="en-GB" dirty="0">
                <a:latin typeface="Tahoma" panose="020B0604030504040204" pitchFamily="34" charset="0"/>
                <a:ea typeface="Tahoma" panose="020B0604030504040204" pitchFamily="34" charset="0"/>
                <a:cs typeface="Tahoma" panose="020B0604030504040204" pitchFamily="34" charset="0"/>
              </a:rPr>
              <a:t>between input and output.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Such neural networks are called deep neural networks.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In deep neural network learning (or, simply, deep learning), contrary to shallow learning, most model parameters are learned not directly from the features of the training examples, but from the </a:t>
            </a:r>
            <a:r>
              <a:rPr lang="en-GB" b="1" dirty="0">
                <a:latin typeface="Tahoma" panose="020B0604030504040204" pitchFamily="34" charset="0"/>
                <a:ea typeface="Tahoma" panose="020B0604030504040204" pitchFamily="34" charset="0"/>
                <a:cs typeface="Tahoma" panose="020B0604030504040204" pitchFamily="34" charset="0"/>
              </a:rPr>
              <a:t>outputs of the preceding layers</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More details about this when we talk about deep learning…</a:t>
            </a:r>
          </a:p>
        </p:txBody>
      </p:sp>
    </p:spTree>
    <p:extLst>
      <p:ext uri="{BB962C8B-B14F-4D97-AF65-F5344CB8AC3E}">
        <p14:creationId xmlns:p14="http://schemas.microsoft.com/office/powerpoint/2010/main" val="6824206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2"/>
          <p:cNvSpPr>
            <a:spLocks noChangeArrowheads="1"/>
          </p:cNvSpPr>
          <p:nvPr/>
        </p:nvSpPr>
        <p:spPr bwMode="auto">
          <a:xfrm>
            <a:off x="1496706" y="166760"/>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sp>
        <p:nvSpPr>
          <p:cNvPr id="14" name="Shape 53"/>
          <p:cNvSpPr txBox="1">
            <a:spLocks/>
          </p:cNvSpPr>
          <p:nvPr/>
        </p:nvSpPr>
        <p:spPr>
          <a:xfrm>
            <a:off x="1892241" y="672421"/>
            <a:ext cx="8534152" cy="584775"/>
          </a:xfrm>
          <a:prstGeom prst="rect">
            <a:avLst/>
          </a:prstGeom>
          <a:noFill/>
          <a:extLst>
            <a:ext uri="{C572A759-6A51-4108-AA02-DFA0A04FC94B}">
              <ma14:wrappingTextBoxFlag xmlns="" xmlns:ma14="http://schemas.microsoft.com/office/mac/drawingml/2011/main" val="1"/>
            </a:ext>
          </a:extLst>
        </p:spPr>
        <p:txBody>
          <a:bodyPr wrap="square" rtlCol="0">
            <a:spAutoFit/>
          </a:bodyPr>
          <a:lstStyle>
            <a:defPPr>
              <a:defRPr lang="it-IT"/>
            </a:defPPr>
            <a:lvl1pPr algn="ctr">
              <a:defRPr sz="2400" b="1">
                <a:solidFill>
                  <a:srgbClr val="7F142A"/>
                </a:solidFill>
                <a:latin typeface="Arial" panose="020B0604020202020204" pitchFamily="34" charset="0"/>
                <a:cs typeface="Arial" panose="020B0604020202020204"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it-IT" sz="3200" dirty="0" err="1">
                <a:solidFill>
                  <a:schemeClr val="tx1"/>
                </a:solidFill>
                <a:latin typeface="+mj-lt"/>
                <a:ea typeface="+mj-ea"/>
                <a:cs typeface="+mj-cs"/>
              </a:rPr>
              <a:t>Deep</a:t>
            </a:r>
            <a:r>
              <a:rPr lang="it-IT" sz="3200" dirty="0">
                <a:solidFill>
                  <a:schemeClr val="tx1"/>
                </a:solidFill>
                <a:latin typeface="+mj-lt"/>
                <a:ea typeface="+mj-ea"/>
                <a:cs typeface="+mj-cs"/>
              </a:rPr>
              <a:t> Learning </a:t>
            </a:r>
            <a:r>
              <a:rPr lang="it-IT" sz="3200" dirty="0" err="1">
                <a:solidFill>
                  <a:schemeClr val="tx1"/>
                </a:solidFill>
                <a:latin typeface="+mj-lt"/>
                <a:ea typeface="+mj-ea"/>
                <a:cs typeface="+mj-cs"/>
              </a:rPr>
              <a:t>is</a:t>
            </a:r>
            <a:r>
              <a:rPr lang="it-IT" sz="3200" dirty="0">
                <a:solidFill>
                  <a:schemeClr val="tx1"/>
                </a:solidFill>
                <a:latin typeface="+mj-lt"/>
                <a:ea typeface="+mj-ea"/>
                <a:cs typeface="+mj-cs"/>
              </a:rPr>
              <a:t> Machine Learning</a:t>
            </a:r>
          </a:p>
        </p:txBody>
      </p:sp>
      <p:sp>
        <p:nvSpPr>
          <p:cNvPr id="15" name="Shape 170"/>
          <p:cNvSpPr/>
          <p:nvPr/>
        </p:nvSpPr>
        <p:spPr>
          <a:xfrm>
            <a:off x="2036257" y="1383641"/>
            <a:ext cx="8390136" cy="2289959"/>
          </a:xfrm>
          <a:prstGeom prst="rect">
            <a:avLst/>
          </a:prstGeom>
          <a:solidFill>
            <a:schemeClr val="bg1">
              <a:alpha val="50000"/>
            </a:schemeClr>
          </a:solidFill>
          <a:ln w="12700">
            <a:miter lim="400000"/>
          </a:ln>
          <a:extLst>
            <a:ext uri="{C572A759-6A51-4108-AA02-DFA0A04FC94B}">
              <ma14:wrappingTextBoxFlag xmlns:ma14="http://schemas.microsoft.com/office/mac/drawingml/2011/main" xmlns="" val="1"/>
            </a:ext>
          </a:extLst>
        </p:spPr>
        <p:txBody>
          <a:bodyPr lIns="0" tIns="0" rIns="0" bIns="0" anchor="ctr">
            <a:noAutofit/>
          </a:bodyPr>
          <a:lstStyle/>
          <a:p>
            <a:pPr lvl="0" algn="ctr">
              <a:lnSpc>
                <a:spcPct val="80000"/>
              </a:lnSpc>
            </a:pPr>
            <a:endParaRPr lang="it-IT"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Deep Learning refers to algorithms that automatically ‘model’ high-level abstractions in data</a:t>
            </a:r>
          </a:p>
          <a:p>
            <a:pPr marL="514350" lvl="1" indent="-514350">
              <a:buFont typeface="+mj-lt"/>
              <a:buAutoNum type="romanLcPeriod"/>
            </a:pPr>
            <a:r>
              <a:rPr lang="en-US" sz="2200" dirty="0">
                <a:latin typeface="Arial" panose="020B0604020202020204" pitchFamily="34" charset="0"/>
                <a:cs typeface="Arial" panose="020B0604020202020204" pitchFamily="34" charset="0"/>
              </a:rPr>
              <a:t>here ‘model’ means: define, find, recognize and exploit</a:t>
            </a:r>
          </a:p>
          <a:p>
            <a:pPr marL="514350" lvl="1" indent="-514350">
              <a:buFont typeface="+mj-lt"/>
              <a:buAutoNum type="romanLcPeriod"/>
            </a:pPr>
            <a:r>
              <a:rPr lang="en-US" sz="2200" dirty="0">
                <a:latin typeface="Arial" panose="020B0604020202020204" pitchFamily="34" charset="0"/>
                <a:cs typeface="Arial" panose="020B0604020202020204" pitchFamily="34" charset="0"/>
              </a:rPr>
              <a:t>here ‘automatically’ means: directly from data, without hinging upon handcrafted, task-specific features.</a:t>
            </a:r>
          </a:p>
          <a:p>
            <a:pPr lvl="0" algn="ctr">
              <a:lnSpc>
                <a:spcPct val="80000"/>
              </a:lnSpc>
            </a:pPr>
            <a:endParaRPr sz="2200" dirty="0">
              <a:latin typeface="Arial" panose="020B0604020202020204" pitchFamily="34" charset="0"/>
              <a:cs typeface="Arial" panose="020B0604020202020204" pitchFamily="34" charset="0"/>
            </a:endParaRPr>
          </a:p>
        </p:txBody>
      </p:sp>
      <p:pic>
        <p:nvPicPr>
          <p:cNvPr id="16" name="Immagin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2362" y="3673600"/>
            <a:ext cx="6336704" cy="2456295"/>
          </a:xfrm>
          <a:prstGeom prst="rect">
            <a:avLst/>
          </a:prstGeom>
        </p:spPr>
      </p:pic>
    </p:spTree>
    <p:extLst>
      <p:ext uri="{BB962C8B-B14F-4D97-AF65-F5344CB8AC3E}">
        <p14:creationId xmlns:p14="http://schemas.microsoft.com/office/powerpoint/2010/main" val="1455580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499162" y="233433"/>
            <a:ext cx="5665141" cy="584775"/>
          </a:xfrm>
          <a:prstGeom prst="rect">
            <a:avLst/>
          </a:prstGeom>
          <a:noFill/>
        </p:spPr>
        <p:txBody>
          <a:bodyPr wrap="none" rtlCol="0">
            <a:spAutoFit/>
          </a:bodyPr>
          <a:lstStyle/>
          <a:p>
            <a:r>
              <a:rPr lang="en-GB" sz="3200" b="1" dirty="0">
                <a:latin typeface="+mj-lt"/>
                <a:ea typeface="+mj-ea"/>
                <a:cs typeface="+mj-cs"/>
              </a:rPr>
              <a:t>Machine Learning terminologies</a:t>
            </a:r>
          </a:p>
        </p:txBody>
      </p:sp>
      <p:pic>
        <p:nvPicPr>
          <p:cNvPr id="7" name="Picture 4">
            <a:extLst>
              <a:ext uri="{FF2B5EF4-FFF2-40B4-BE49-F238E27FC236}">
                <a16:creationId xmlns:a16="http://schemas.microsoft.com/office/drawing/2014/main" id="{5337978E-FC64-9443-8B51-A07F63CF47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504" y="1144648"/>
            <a:ext cx="9617528" cy="3921662"/>
          </a:xfrm>
          <a:prstGeom prst="rect">
            <a:avLst/>
          </a:prstGeom>
        </p:spPr>
      </p:pic>
    </p:spTree>
    <p:extLst>
      <p:ext uri="{BB962C8B-B14F-4D97-AF65-F5344CB8AC3E}">
        <p14:creationId xmlns:p14="http://schemas.microsoft.com/office/powerpoint/2010/main" val="22415432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021491" y="397207"/>
            <a:ext cx="5665141" cy="584775"/>
          </a:xfrm>
          <a:prstGeom prst="rect">
            <a:avLst/>
          </a:prstGeom>
          <a:noFill/>
        </p:spPr>
        <p:txBody>
          <a:bodyPr wrap="none" rtlCol="0">
            <a:spAutoFit/>
          </a:bodyPr>
          <a:lstStyle/>
          <a:p>
            <a:r>
              <a:rPr lang="en-GB" sz="3200" b="1" dirty="0">
                <a:latin typeface="+mj-lt"/>
                <a:ea typeface="+mj-ea"/>
                <a:cs typeface="+mj-cs"/>
              </a:rPr>
              <a:t>Machine Learning terminologies</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3416320"/>
          </a:xfrm>
          <a:prstGeom prst="rect">
            <a:avLst/>
          </a:prstGeom>
          <a:noFill/>
        </p:spPr>
        <p:txBody>
          <a:bodyPr wrap="square" rtlCol="0">
            <a:spAutoFit/>
          </a:bodyPr>
          <a:lstStyle/>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Dataset</a:t>
            </a:r>
            <a:r>
              <a:rPr lang="en-GB" dirty="0">
                <a:latin typeface="Tahoma" panose="020B0604030504040204" pitchFamily="34" charset="0"/>
                <a:ea typeface="Tahoma" panose="020B0604030504040204" pitchFamily="34" charset="0"/>
                <a:cs typeface="Tahoma" panose="020B0604030504040204" pitchFamily="34" charset="0"/>
              </a:rPr>
              <a:t>: A set of data examples, that contain features important to solving the problem.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Features</a:t>
            </a:r>
            <a:r>
              <a:rPr lang="en-GB" dirty="0">
                <a:latin typeface="Tahoma" panose="020B0604030504040204" pitchFamily="34" charset="0"/>
                <a:ea typeface="Tahoma" panose="020B0604030504040204" pitchFamily="34" charset="0"/>
                <a:cs typeface="Tahoma" panose="020B0604030504040204" pitchFamily="34" charset="0"/>
              </a:rPr>
              <a:t>: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Important pieces of data that help us understand a problem.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These are fed in to a Machine Learning algorithm to help it learn.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Model</a:t>
            </a:r>
            <a:r>
              <a:rPr lang="en-GB" dirty="0">
                <a:latin typeface="Tahoma" panose="020B0604030504040204" pitchFamily="34" charset="0"/>
                <a:ea typeface="Tahoma" panose="020B0604030504040204" pitchFamily="34" charset="0"/>
                <a:cs typeface="Tahoma" panose="020B0604030504040204" pitchFamily="34" charset="0"/>
              </a:rPr>
              <a:t>: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representation (internal model) of a phenomenon that a Machine Learning algorithm has learnt. It learns this from the data it is shown during training.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model is the output you get after training an algorithm.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For example, a decision tree algorithm would be trained and produce a decision tree model.</a:t>
            </a:r>
          </a:p>
        </p:txBody>
      </p:sp>
    </p:spTree>
    <p:extLst>
      <p:ext uri="{BB962C8B-B14F-4D97-AF65-F5344CB8AC3E}">
        <p14:creationId xmlns:p14="http://schemas.microsoft.com/office/powerpoint/2010/main" val="87153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402858" y="315320"/>
            <a:ext cx="5477910" cy="584775"/>
          </a:xfrm>
          <a:prstGeom prst="rect">
            <a:avLst/>
          </a:prstGeom>
          <a:noFill/>
        </p:spPr>
        <p:txBody>
          <a:bodyPr wrap="none" rtlCol="0">
            <a:spAutoFit/>
          </a:bodyPr>
          <a:lstStyle/>
          <a:p>
            <a:r>
              <a:rPr lang="en-GB" sz="3200" b="1" dirty="0">
                <a:latin typeface="+mj-lt"/>
                <a:ea typeface="+mj-ea"/>
                <a:cs typeface="+mj-cs"/>
              </a:rPr>
              <a:t>Parameter vs Hyperparameters</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3693319"/>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A hyperparameter is a </a:t>
            </a:r>
            <a:r>
              <a:rPr lang="en-GB" b="1" dirty="0">
                <a:latin typeface="Tahoma" panose="020B0604030504040204" pitchFamily="34" charset="0"/>
                <a:ea typeface="Tahoma" panose="020B0604030504040204" pitchFamily="34" charset="0"/>
                <a:cs typeface="Tahoma" panose="020B0604030504040204" pitchFamily="34" charset="0"/>
              </a:rPr>
              <a:t>property</a:t>
            </a:r>
            <a:r>
              <a:rPr lang="en-GB" dirty="0">
                <a:latin typeface="Tahoma" panose="020B0604030504040204" pitchFamily="34" charset="0"/>
                <a:ea typeface="Tahoma" panose="020B0604030504040204" pitchFamily="34" charset="0"/>
                <a:cs typeface="Tahoma" panose="020B0604030504040204" pitchFamily="34" charset="0"/>
              </a:rPr>
              <a:t> of a learning algorithm, usually (but not always) having a numerical value. That value </a:t>
            </a:r>
            <a:r>
              <a:rPr lang="en-GB" b="1" dirty="0">
                <a:latin typeface="Tahoma" panose="020B0604030504040204" pitchFamily="34" charset="0"/>
                <a:ea typeface="Tahoma" panose="020B0604030504040204" pitchFamily="34" charset="0"/>
                <a:cs typeface="Tahoma" panose="020B0604030504040204" pitchFamily="34" charset="0"/>
              </a:rPr>
              <a:t>influences</a:t>
            </a:r>
            <a:r>
              <a:rPr lang="en-GB" dirty="0">
                <a:latin typeface="Tahoma" panose="020B0604030504040204" pitchFamily="34" charset="0"/>
                <a:ea typeface="Tahoma" panose="020B0604030504040204" pitchFamily="34" charset="0"/>
                <a:cs typeface="Tahoma" panose="020B0604030504040204" pitchFamily="34" charset="0"/>
              </a:rPr>
              <a:t> the way the algorithm works.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Hyperparameters aren't learned by the algorithm itself from data. They have to be </a:t>
            </a:r>
            <a:r>
              <a:rPr lang="en-GB" b="1" dirty="0">
                <a:latin typeface="Tahoma" panose="020B0604030504040204" pitchFamily="34" charset="0"/>
                <a:ea typeface="Tahoma" panose="020B0604030504040204" pitchFamily="34" charset="0"/>
                <a:cs typeface="Tahoma" panose="020B0604030504040204" pitchFamily="34" charset="0"/>
              </a:rPr>
              <a:t>set by the data analyst before running the algorithm</a:t>
            </a:r>
            <a:r>
              <a:rPr lang="en-GB" dirty="0">
                <a:latin typeface="Tahoma" panose="020B0604030504040204" pitchFamily="34" charset="0"/>
                <a:ea typeface="Tahoma" panose="020B0604030504040204" pitchFamily="34" charset="0"/>
                <a:cs typeface="Tahoma" panose="020B0604030504040204" pitchFamily="34" charset="0"/>
              </a:rPr>
              <a:t>. More details when we discuss how we tune Machine learning models in the next sections.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Parameters are </a:t>
            </a:r>
            <a:r>
              <a:rPr lang="en-GB" b="1" dirty="0">
                <a:latin typeface="Tahoma" panose="020B0604030504040204" pitchFamily="34" charset="0"/>
                <a:ea typeface="Tahoma" panose="020B0604030504040204" pitchFamily="34" charset="0"/>
                <a:cs typeface="Tahoma" panose="020B0604030504040204" pitchFamily="34" charset="0"/>
              </a:rPr>
              <a:t>variables that define the model</a:t>
            </a:r>
            <a:r>
              <a:rPr lang="en-GB" dirty="0">
                <a:latin typeface="Tahoma" panose="020B0604030504040204" pitchFamily="34" charset="0"/>
                <a:ea typeface="Tahoma" panose="020B0604030504040204" pitchFamily="34" charset="0"/>
                <a:cs typeface="Tahoma" panose="020B0604030504040204" pitchFamily="34" charset="0"/>
              </a:rPr>
              <a:t> learned by the learning algorithm.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Parameters are </a:t>
            </a:r>
            <a:r>
              <a:rPr lang="en-GB" b="1" dirty="0">
                <a:latin typeface="Tahoma" panose="020B0604030504040204" pitchFamily="34" charset="0"/>
                <a:ea typeface="Tahoma" panose="020B0604030504040204" pitchFamily="34" charset="0"/>
                <a:cs typeface="Tahoma" panose="020B0604030504040204" pitchFamily="34" charset="0"/>
              </a:rPr>
              <a:t>directly modified</a:t>
            </a:r>
            <a:r>
              <a:rPr lang="en-GB" dirty="0">
                <a:latin typeface="Tahoma" panose="020B0604030504040204" pitchFamily="34" charset="0"/>
                <a:ea typeface="Tahoma" panose="020B0604030504040204" pitchFamily="34" charset="0"/>
                <a:cs typeface="Tahoma" panose="020B0604030504040204" pitchFamily="34" charset="0"/>
              </a:rPr>
              <a:t> by the learning algorithm based on the training data.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goal of learning is to find such values of parameters that make the model </a:t>
            </a:r>
            <a:r>
              <a:rPr lang="en-GB" b="1" dirty="0">
                <a:latin typeface="Tahoma" panose="020B0604030504040204" pitchFamily="34" charset="0"/>
                <a:ea typeface="Tahoma" panose="020B0604030504040204" pitchFamily="34" charset="0"/>
                <a:cs typeface="Tahoma" panose="020B0604030504040204" pitchFamily="34" charset="0"/>
              </a:rPr>
              <a:t>optimal</a:t>
            </a:r>
            <a:r>
              <a:rPr lang="en-GB" dirty="0">
                <a:latin typeface="Tahoma" panose="020B0604030504040204" pitchFamily="34" charset="0"/>
                <a:ea typeface="Tahoma" panose="020B0604030504040204" pitchFamily="34" charset="0"/>
                <a:cs typeface="Tahoma" panose="020B0604030504040204" pitchFamily="34" charset="0"/>
              </a:rPr>
              <a:t> in a certain sense. </a:t>
            </a:r>
          </a:p>
        </p:txBody>
      </p:sp>
    </p:spTree>
    <p:extLst>
      <p:ext uri="{BB962C8B-B14F-4D97-AF65-F5344CB8AC3E}">
        <p14:creationId xmlns:p14="http://schemas.microsoft.com/office/powerpoint/2010/main" val="3001984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9363"/>
            <a:ext cx="10515600" cy="1325563"/>
          </a:xfrm>
        </p:spPr>
        <p:txBody>
          <a:bodyPr>
            <a:normAutofit/>
          </a:bodyPr>
          <a:lstStyle/>
          <a:p>
            <a:pPr algn="ctr"/>
            <a:r>
              <a:rPr lang="it-IT" sz="3600" b="1" dirty="0" err="1"/>
              <a:t>References</a:t>
            </a:r>
            <a:endParaRPr lang="it-IT" b="1" dirty="0"/>
          </a:p>
        </p:txBody>
      </p:sp>
      <p:sp>
        <p:nvSpPr>
          <p:cNvPr id="10" name="Rectangle 2"/>
          <p:cNvSpPr>
            <a:spLocks noChangeArrowheads="1"/>
          </p:cNvSpPr>
          <p:nvPr/>
        </p:nvSpPr>
        <p:spPr bwMode="auto">
          <a:xfrm>
            <a:off x="1491152" y="54964"/>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sp>
        <p:nvSpPr>
          <p:cNvPr id="3" name="Rettangolo 2"/>
          <p:cNvSpPr/>
          <p:nvPr/>
        </p:nvSpPr>
        <p:spPr>
          <a:xfrm>
            <a:off x="838200" y="1306200"/>
            <a:ext cx="10885227" cy="3139321"/>
          </a:xfrm>
          <a:prstGeom prst="rect">
            <a:avLst/>
          </a:prstGeom>
        </p:spPr>
        <p:txBody>
          <a:bodyPr wrap="square">
            <a:spAutoFit/>
          </a:bodyPr>
          <a:lstStyle/>
          <a:p>
            <a:r>
              <a:rPr lang="en-US" dirty="0" err="1"/>
              <a:t>Nolfi</a:t>
            </a:r>
            <a:r>
              <a:rPr lang="en-US" dirty="0"/>
              <a:t>, S., </a:t>
            </a:r>
            <a:r>
              <a:rPr lang="en-US" dirty="0" err="1"/>
              <a:t>Floreano</a:t>
            </a:r>
            <a:r>
              <a:rPr lang="en-US" dirty="0"/>
              <a:t>, D., &amp; </a:t>
            </a:r>
            <a:r>
              <a:rPr lang="en-US" dirty="0" err="1"/>
              <a:t>Floreano</a:t>
            </a:r>
            <a:r>
              <a:rPr lang="en-US" dirty="0"/>
              <a:t>, D. D. (2000). </a:t>
            </a:r>
            <a:r>
              <a:rPr lang="en-US" i="1" dirty="0"/>
              <a:t>Evolutionary robotics: The biology, intelligence, and technology of self-organizing machines</a:t>
            </a:r>
            <a:r>
              <a:rPr lang="en-US" dirty="0"/>
              <a:t>. MIT press. </a:t>
            </a:r>
          </a:p>
          <a:p>
            <a:endParaRPr lang="en-US" dirty="0"/>
          </a:p>
          <a:p>
            <a:r>
              <a:rPr lang="en-US" dirty="0"/>
              <a:t>Pugliese, F., </a:t>
            </a:r>
            <a:r>
              <a:rPr lang="en-US" dirty="0" err="1"/>
              <a:t>Acerbi</a:t>
            </a:r>
            <a:r>
              <a:rPr lang="en-US" dirty="0"/>
              <a:t>, A., &amp; </a:t>
            </a:r>
            <a:r>
              <a:rPr lang="en-US" dirty="0" err="1"/>
              <a:t>Marocco</a:t>
            </a:r>
            <a:r>
              <a:rPr lang="en-US" dirty="0"/>
              <a:t>, D. (2015). Emergence of leadership in a group of autonomous robots. </a:t>
            </a:r>
            <a:r>
              <a:rPr lang="en-US" i="1" dirty="0" err="1"/>
              <a:t>PloS</a:t>
            </a:r>
            <a:r>
              <a:rPr lang="en-US" i="1" dirty="0"/>
              <a:t> one</a:t>
            </a:r>
            <a:r>
              <a:rPr lang="en-US" dirty="0"/>
              <a:t>, </a:t>
            </a:r>
            <a:r>
              <a:rPr lang="en-US" i="1" dirty="0"/>
              <a:t>10</a:t>
            </a:r>
            <a:r>
              <a:rPr lang="en-US" dirty="0"/>
              <a:t>(9), e0137234.</a:t>
            </a:r>
          </a:p>
          <a:p>
            <a:endParaRPr lang="en-US" dirty="0"/>
          </a:p>
          <a:p>
            <a:r>
              <a:rPr lang="en-US" dirty="0" err="1"/>
              <a:t>Bengio</a:t>
            </a:r>
            <a:r>
              <a:rPr lang="en-US" dirty="0"/>
              <a:t>, Y. (2009). Learning deep architectures for AI. </a:t>
            </a:r>
            <a:r>
              <a:rPr lang="en-US" i="1" dirty="0"/>
              <a:t>Foundations and trends® in Machine Learning</a:t>
            </a:r>
            <a:r>
              <a:rPr lang="en-US" dirty="0"/>
              <a:t>, </a:t>
            </a:r>
            <a:r>
              <a:rPr lang="en-US" i="1" dirty="0"/>
              <a:t>2</a:t>
            </a:r>
            <a:r>
              <a:rPr lang="en-US" dirty="0"/>
              <a:t>(1), 1-127.</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435704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olo 1">
            <a:extLst>
              <a:ext uri="{FF2B5EF4-FFF2-40B4-BE49-F238E27FC236}">
                <a16:creationId xmlns:a16="http://schemas.microsoft.com/office/drawing/2014/main" id="{08B8BC86-E7B4-4F4F-B52E-2642B6C18DD0}"/>
              </a:ext>
            </a:extLst>
          </p:cNvPr>
          <p:cNvSpPr txBox="1">
            <a:spLocks/>
          </p:cNvSpPr>
          <p:nvPr/>
        </p:nvSpPr>
        <p:spPr>
          <a:xfrm>
            <a:off x="304221" y="866204"/>
            <a:ext cx="4360057" cy="513803"/>
          </a:xfrm>
          <a:prstGeom prst="rect">
            <a:avLst/>
          </a:prstGeom>
        </p:spPr>
        <p:txBody>
          <a:bodyP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t>Francesco </a:t>
            </a:r>
            <a:r>
              <a:rPr lang="it-IT" b="1" dirty="0"/>
              <a:t>Pugliese</a:t>
            </a:r>
          </a:p>
        </p:txBody>
      </p:sp>
      <p:cxnSp>
        <p:nvCxnSpPr>
          <p:cNvPr id="31" name="Connettore diritto 30">
            <a:extLst>
              <a:ext uri="{FF2B5EF4-FFF2-40B4-BE49-F238E27FC236}">
                <a16:creationId xmlns:a16="http://schemas.microsoft.com/office/drawing/2014/main" id="{A13E1488-69E9-4935-961A-90E9EA9453E7}"/>
              </a:ext>
            </a:extLst>
          </p:cNvPr>
          <p:cNvCxnSpPr>
            <a:cxnSpLocks/>
          </p:cNvCxnSpPr>
          <p:nvPr/>
        </p:nvCxnSpPr>
        <p:spPr>
          <a:xfrm>
            <a:off x="0" y="6065240"/>
            <a:ext cx="12192000" cy="0"/>
          </a:xfrm>
          <a:prstGeom prst="line">
            <a:avLst/>
          </a:prstGeom>
          <a:ln w="38100">
            <a:solidFill>
              <a:srgbClr val="BE2B3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5363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1621613" y="312591"/>
            <a:ext cx="8805167" cy="584775"/>
          </a:xfrm>
          <a:prstGeom prst="rect">
            <a:avLst/>
          </a:prstGeom>
          <a:noFill/>
        </p:spPr>
        <p:txBody>
          <a:bodyPr wrap="none" rtlCol="0">
            <a:spAutoFit/>
          </a:bodyPr>
          <a:lstStyle/>
          <a:p>
            <a:r>
              <a:rPr lang="en-GB" sz="3200" b="1">
                <a:latin typeface="+mj-lt"/>
                <a:ea typeface="+mj-ea"/>
                <a:cs typeface="+mj-cs"/>
              </a:rPr>
              <a:t>Programmazione Tradizionale vs </a:t>
            </a:r>
            <a:r>
              <a:rPr lang="en-GB" sz="3200" b="1" dirty="0">
                <a:latin typeface="+mj-lt"/>
                <a:ea typeface="+mj-ea"/>
                <a:cs typeface="+mj-cs"/>
              </a:rPr>
              <a:t>Machine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778624" y="897366"/>
            <a:ext cx="10938510" cy="203132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Tradizionalmente, l’ingegneria del software combina le regole create dall’uomo con i dato al fine di creare delle risposte ad un problema specific. Invece il Machine Learning usa i dati e le risposte per scoprire le regole sottostanti ad un determinate problema.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Per apprendere le regole che governano un fenomeno, le machine devono attraversare un processo di apprendimenti, provando differenti regole e cercando di capire come esse performano. Ecco perchè esso viene conosciuto come Machine </a:t>
            </a:r>
            <a:r>
              <a:rPr lang="en-GB" dirty="0">
                <a:latin typeface="Tahoma" panose="020B0604030504040204" pitchFamily="34" charset="0"/>
                <a:ea typeface="Tahoma" panose="020B0604030504040204" pitchFamily="34" charset="0"/>
                <a:cs typeface="Tahoma" panose="020B0604030504040204" pitchFamily="34" charset="0"/>
              </a:rPr>
              <a:t>Learning.</a:t>
            </a:r>
          </a:p>
        </p:txBody>
      </p:sp>
      <p:pic>
        <p:nvPicPr>
          <p:cNvPr id="4" name="Picture 9">
            <a:extLst>
              <a:ext uri="{FF2B5EF4-FFF2-40B4-BE49-F238E27FC236}">
                <a16:creationId xmlns:a16="http://schemas.microsoft.com/office/drawing/2014/main" id="{88A20674-A876-B14F-A60C-F5C880F7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2244" y="3286309"/>
            <a:ext cx="3592174" cy="2768967"/>
          </a:xfrm>
          <a:prstGeom prst="rect">
            <a:avLst/>
          </a:prstGeom>
        </p:spPr>
      </p:pic>
      <p:pic>
        <p:nvPicPr>
          <p:cNvPr id="5" name="Picture 11">
            <a:extLst>
              <a:ext uri="{FF2B5EF4-FFF2-40B4-BE49-F238E27FC236}">
                <a16:creationId xmlns:a16="http://schemas.microsoft.com/office/drawing/2014/main" id="{6F405438-6DC9-E94E-BE3E-1D5E33871D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0682" y="3269691"/>
            <a:ext cx="3648089" cy="2693047"/>
          </a:xfrm>
          <a:prstGeom prst="rect">
            <a:avLst/>
          </a:prstGeom>
        </p:spPr>
      </p:pic>
      <p:sp>
        <p:nvSpPr>
          <p:cNvPr id="6" name="TextBox 12">
            <a:extLst>
              <a:ext uri="{FF2B5EF4-FFF2-40B4-BE49-F238E27FC236}">
                <a16:creationId xmlns:a16="http://schemas.microsoft.com/office/drawing/2014/main" id="{0AE651D1-34EE-4743-B4C2-D016F65BDD07}"/>
              </a:ext>
            </a:extLst>
          </p:cNvPr>
          <p:cNvSpPr txBox="1"/>
          <p:nvPr/>
        </p:nvSpPr>
        <p:spPr>
          <a:xfrm>
            <a:off x="5903875" y="3847534"/>
            <a:ext cx="688009" cy="553998"/>
          </a:xfrm>
          <a:prstGeom prst="rect">
            <a:avLst/>
          </a:prstGeom>
          <a:noFill/>
        </p:spPr>
        <p:txBody>
          <a:bodyPr wrap="none" rtlCol="0">
            <a:spAutoFit/>
          </a:bodyPr>
          <a:lstStyle/>
          <a:p>
            <a:r>
              <a:rPr lang="en-GB" sz="3000" b="1" dirty="0">
                <a:latin typeface="Tahoma" panose="020B0604030504040204" pitchFamily="34" charset="0"/>
                <a:ea typeface="Tahoma" panose="020B0604030504040204" pitchFamily="34" charset="0"/>
                <a:cs typeface="Tahoma" panose="020B0604030504040204" pitchFamily="34" charset="0"/>
              </a:rPr>
              <a:t>VS</a:t>
            </a:r>
          </a:p>
        </p:txBody>
      </p:sp>
    </p:spTree>
    <p:extLst>
      <p:ext uri="{BB962C8B-B14F-4D97-AF65-F5344CB8AC3E}">
        <p14:creationId xmlns:p14="http://schemas.microsoft.com/office/powerpoint/2010/main" val="3912676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100696" y="288025"/>
            <a:ext cx="6830909" cy="584775"/>
          </a:xfrm>
          <a:prstGeom prst="rect">
            <a:avLst/>
          </a:prstGeom>
          <a:noFill/>
        </p:spPr>
        <p:txBody>
          <a:bodyPr wrap="none" rtlCol="0">
            <a:spAutoFit/>
          </a:bodyPr>
          <a:lstStyle/>
          <a:p>
            <a:r>
              <a:rPr lang="en-GB" sz="3200" b="1">
                <a:latin typeface="+mj-lt"/>
                <a:ea typeface="+mj-ea"/>
                <a:cs typeface="+mj-cs"/>
              </a:rPr>
              <a:t>Una breve storia del Machine </a:t>
            </a:r>
            <a:r>
              <a:rPr lang="en-GB" sz="3200" b="1" dirty="0">
                <a:latin typeface="+mj-lt"/>
                <a:ea typeface="+mj-ea"/>
                <a:cs typeface="+mj-cs"/>
              </a:rPr>
              <a:t>Learning</a:t>
            </a:r>
          </a:p>
        </p:txBody>
      </p:sp>
      <p:pic>
        <p:nvPicPr>
          <p:cNvPr id="3" name="Picture 4">
            <a:extLst>
              <a:ext uri="{FF2B5EF4-FFF2-40B4-BE49-F238E27FC236}">
                <a16:creationId xmlns:a16="http://schemas.microsoft.com/office/drawing/2014/main" id="{69F928EB-4403-CF4B-A975-89DA5D66F9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1660" y="930593"/>
            <a:ext cx="7531559" cy="4720636"/>
          </a:xfrm>
          <a:prstGeom prst="rect">
            <a:avLst/>
          </a:prstGeom>
        </p:spPr>
      </p:pic>
    </p:spTree>
    <p:extLst>
      <p:ext uri="{BB962C8B-B14F-4D97-AF65-F5344CB8AC3E}">
        <p14:creationId xmlns:p14="http://schemas.microsoft.com/office/powerpoint/2010/main" val="1341465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94948" y="369911"/>
            <a:ext cx="4350871" cy="584775"/>
          </a:xfrm>
          <a:prstGeom prst="rect">
            <a:avLst/>
          </a:prstGeom>
          <a:noFill/>
        </p:spPr>
        <p:txBody>
          <a:bodyPr wrap="none" rtlCol="0">
            <a:spAutoFit/>
          </a:bodyPr>
          <a:lstStyle/>
          <a:p>
            <a:r>
              <a:rPr lang="en-GB" sz="3200" b="1">
                <a:latin typeface="+mj-lt"/>
                <a:ea typeface="+mj-ea"/>
                <a:cs typeface="+mj-cs"/>
              </a:rPr>
              <a:t>Tipi di Machine Learning</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5909310"/>
          </a:xfrm>
          <a:prstGeom prst="rect">
            <a:avLst/>
          </a:prstGeom>
          <a:noFill/>
        </p:spPr>
        <p:txBody>
          <a:bodyPr wrap="square" rtlCol="0">
            <a:spAutoFit/>
          </a:bodyPr>
          <a:lstStyle/>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Esistono 4 tipi di Machine Learning ampoa,emte riconosciuti: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Supervised learning</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Unsupervised learning</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Semi-supervised learning </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Reinforcement learning</a:t>
            </a: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Ciascuna forma di Machine Learning presenta diversi approcci, ma tutti seguono lo stesso processo e la stessa teoria sottostante.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No </a:t>
            </a:r>
            <a:r>
              <a:rPr lang="en-GB" b="1" dirty="0">
                <a:latin typeface="Tahoma" panose="020B0604030504040204" pitchFamily="34" charset="0"/>
                <a:ea typeface="Tahoma" panose="020B0604030504040204" pitchFamily="34" charset="0"/>
                <a:cs typeface="Tahoma" panose="020B0604030504040204" pitchFamily="34" charset="0"/>
              </a:rPr>
              <a:t>Free Lunch </a:t>
            </a:r>
            <a:r>
              <a:rPr lang="en-GB" b="1">
                <a:latin typeface="Tahoma" panose="020B0604030504040204" pitchFamily="34" charset="0"/>
                <a:ea typeface="Tahoma" panose="020B0604030504040204" pitchFamily="34" charset="0"/>
                <a:cs typeface="Tahoma" panose="020B0604030504040204" pitchFamily="34" charset="0"/>
              </a:rPr>
              <a:t>theorem</a:t>
            </a:r>
            <a:r>
              <a:rPr lang="en-GB">
                <a:latin typeface="Tahoma" panose="020B0604030504040204" pitchFamily="34" charset="0"/>
                <a:ea typeface="Tahoma" panose="020B0604030504040204" pitchFamily="34" charset="0"/>
                <a:cs typeface="Tahoma" panose="020B0604030504040204" pitchFamily="34" charset="0"/>
              </a:rPr>
              <a:t> è famoso nel Machine Learning. Questo teorema afferma che non esiste un singolo algoritmo che lavora bene per tutti i tipi di task. Ciascun task che cerchi di risolvere ha le sue proprie idiosincrasie, ovvero le proprie specificità ed avversità a determinati modelli del Machine </a:t>
            </a:r>
            <a:r>
              <a:rPr lang="en-GB" dirty="0">
                <a:latin typeface="Tahoma" panose="020B0604030504040204" pitchFamily="34" charset="0"/>
                <a:ea typeface="Tahoma" panose="020B0604030504040204" pitchFamily="34" charset="0"/>
                <a:cs typeface="Tahoma" panose="020B0604030504040204" pitchFamily="34" charset="0"/>
              </a:rPr>
              <a:t>Learning</a:t>
            </a:r>
            <a:r>
              <a:rPr lang="en-GB">
                <a:latin typeface="Tahoma" panose="020B0604030504040204" pitchFamily="34" charset="0"/>
                <a:ea typeface="Tahoma" panose="020B0604030504040204" pitchFamily="34" charset="0"/>
                <a:cs typeface="Tahoma" panose="020B0604030504040204" pitchFamily="34" charset="0"/>
              </a:rPr>
              <a:t>. Quindi, ci sono molti algoritmi e approcci che si adattano a ciascun specificità e stranezza di un singolo problema.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a:lnSpc>
                <a:spcPct val="150000"/>
              </a:lnSpc>
            </a:pPr>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901800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94948" y="369911"/>
            <a:ext cx="4328814" cy="584775"/>
          </a:xfrm>
          <a:prstGeom prst="rect">
            <a:avLst/>
          </a:prstGeom>
          <a:noFill/>
        </p:spPr>
        <p:txBody>
          <a:bodyPr wrap="none" rtlCol="0">
            <a:spAutoFit/>
          </a:bodyPr>
          <a:lstStyle/>
          <a:p>
            <a:r>
              <a:rPr lang="en-GB" sz="3200" b="1">
                <a:latin typeface="+mj-lt"/>
                <a:ea typeface="+mj-ea"/>
                <a:cs typeface="+mj-cs"/>
              </a:rPr>
              <a:t>No Free Lunch Theorem </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590100" y="1212691"/>
            <a:ext cx="10938510" cy="4247317"/>
          </a:xfrm>
          <a:prstGeom prst="rect">
            <a:avLst/>
          </a:prstGeom>
          <a:noFill/>
        </p:spPr>
        <p:txBody>
          <a:bodyPr wrap="square" rtlCol="0">
            <a:spAutoFit/>
          </a:bodyPr>
          <a:lstStyle/>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No Free Lunch Theorem (NFL o NFLT) </a:t>
            </a:r>
            <a:r>
              <a:rPr lang="en-GB">
                <a:latin typeface="Tahoma" panose="020B0604030504040204" pitchFamily="34" charset="0"/>
                <a:ea typeface="Tahoma" panose="020B0604030504040204" pitchFamily="34" charset="0"/>
                <a:cs typeface="Tahoma" panose="020B0604030504040204" pitchFamily="34" charset="0"/>
              </a:rPr>
              <a:t>è spesso utilizzato nel campo dell’ottimizzazione e del Machine Learning, ed afferma che tutti gli algoritmi di ottimizzazione performano ugualmente bene quando è calcolata la media delle loro performance su tutti i possibili problemi che possono esistere.  </a:t>
            </a: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Questo implica che non esiste il miglior algoritmo di ottimizzazione i assoluto. E quindi che non esiste il miglior algoritmo di Machine Learning in assoluto per i problem di modellazione predittiva come la classificazione o la regression. </a:t>
            </a: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Dunque su tutto lo spazio di tutti i possibili problemi, ogni tecnica di ottimizzazione performerà mediamente bene come ogni altra tecnica (inclusa la Random Search), e quindi la prima implicazione è che sia per problemi di ottimizzazione statica e dipendente dal tempo la performance media di ogni possibile coppia di algoritmi attraverso tutti i problemi è esattamente identica.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458255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705508" y="365804"/>
            <a:ext cx="4350871" cy="584775"/>
          </a:xfrm>
          <a:prstGeom prst="rect">
            <a:avLst/>
          </a:prstGeom>
          <a:noFill/>
        </p:spPr>
        <p:txBody>
          <a:bodyPr wrap="none" rtlCol="0">
            <a:spAutoFit/>
          </a:bodyPr>
          <a:lstStyle/>
          <a:p>
            <a:r>
              <a:rPr lang="en-GB" sz="3200" b="1">
                <a:latin typeface="+mj-lt"/>
                <a:ea typeface="+mj-ea"/>
                <a:cs typeface="+mj-cs"/>
              </a:rPr>
              <a:t>Tipi di Machine </a:t>
            </a:r>
            <a:r>
              <a:rPr lang="en-GB" sz="3200" b="1" dirty="0">
                <a:latin typeface="+mj-lt"/>
                <a:ea typeface="+mj-ea"/>
                <a:cs typeface="+mj-cs"/>
              </a:rPr>
              <a:t>Learning</a:t>
            </a:r>
          </a:p>
        </p:txBody>
      </p:sp>
      <p:pic>
        <p:nvPicPr>
          <p:cNvPr id="3" name="Picture 4">
            <a:extLst>
              <a:ext uri="{FF2B5EF4-FFF2-40B4-BE49-F238E27FC236}">
                <a16:creationId xmlns:a16="http://schemas.microsoft.com/office/drawing/2014/main" id="{30166FF1-767A-C94D-89C8-38B4E2C32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433" y="1532454"/>
            <a:ext cx="5490029" cy="3925371"/>
          </a:xfrm>
          <a:prstGeom prst="rect">
            <a:avLst/>
          </a:prstGeom>
        </p:spPr>
      </p:pic>
    </p:spTree>
    <p:extLst>
      <p:ext uri="{BB962C8B-B14F-4D97-AF65-F5344CB8AC3E}">
        <p14:creationId xmlns:p14="http://schemas.microsoft.com/office/powerpoint/2010/main" val="3764485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010370" y="247080"/>
            <a:ext cx="3541739" cy="584775"/>
          </a:xfrm>
          <a:prstGeom prst="rect">
            <a:avLst/>
          </a:prstGeom>
          <a:noFill/>
        </p:spPr>
        <p:txBody>
          <a:bodyPr wrap="none" rtlCol="0">
            <a:spAutoFit/>
          </a:bodyPr>
          <a:lstStyle/>
          <a:p>
            <a:r>
              <a:rPr lang="en-GB" sz="3200" b="1" dirty="0">
                <a:latin typeface="+mj-lt"/>
                <a:ea typeface="+mj-ea"/>
                <a:cs typeface="+mj-cs"/>
              </a:rPr>
              <a:t>Supervised learning</a:t>
            </a:r>
          </a:p>
        </p:txBody>
      </p:sp>
      <p:pic>
        <p:nvPicPr>
          <p:cNvPr id="3" name="Picture 6">
            <a:extLst>
              <a:ext uri="{FF2B5EF4-FFF2-40B4-BE49-F238E27FC236}">
                <a16:creationId xmlns:a16="http://schemas.microsoft.com/office/drawing/2014/main" id="{0711889C-2CF7-184D-A328-BCE53DD85B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6327" y="1172131"/>
            <a:ext cx="8049826" cy="4350921"/>
          </a:xfrm>
          <a:prstGeom prst="rect">
            <a:avLst/>
          </a:prstGeom>
        </p:spPr>
      </p:pic>
    </p:spTree>
    <p:extLst>
      <p:ext uri="{BB962C8B-B14F-4D97-AF65-F5344CB8AC3E}">
        <p14:creationId xmlns:p14="http://schemas.microsoft.com/office/powerpoint/2010/main" val="1772860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482681" y="301672"/>
            <a:ext cx="3541739" cy="584775"/>
          </a:xfrm>
          <a:prstGeom prst="rect">
            <a:avLst/>
          </a:prstGeom>
          <a:noFill/>
        </p:spPr>
        <p:txBody>
          <a:bodyPr wrap="none" rtlCol="0">
            <a:spAutoFit/>
          </a:bodyPr>
          <a:lstStyle/>
          <a:p>
            <a:r>
              <a:rPr lang="en-GB" sz="3200" b="1" dirty="0">
                <a:latin typeface="+mj-lt"/>
                <a:ea typeface="+mj-ea"/>
                <a:cs typeface="+mj-cs"/>
              </a:rPr>
              <a:t>Supervised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452431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 </a:t>
            </a:r>
            <a:r>
              <a:rPr lang="en-GB" b="1">
                <a:latin typeface="Tahoma" panose="020B0604030504040204" pitchFamily="34" charset="0"/>
                <a:ea typeface="Tahoma" panose="020B0604030504040204" pitchFamily="34" charset="0"/>
                <a:cs typeface="Tahoma" panose="020B0604030504040204" pitchFamily="34" charset="0"/>
              </a:rPr>
              <a:t>Supervised Learning</a:t>
            </a:r>
            <a:r>
              <a:rPr lang="en-GB">
                <a:latin typeface="Tahoma" panose="020B0604030504040204" pitchFamily="34" charset="0"/>
                <a:ea typeface="Tahoma" panose="020B0604030504040204" pitchFamily="34" charset="0"/>
                <a:cs typeface="Tahoma" panose="020B0604030504040204" pitchFamily="34" charset="0"/>
              </a:rPr>
              <a:t>, l'obiettivo è apprendere le regole di </a:t>
            </a:r>
            <a:r>
              <a:rPr lang="en-GB" b="1">
                <a:latin typeface="Tahoma" panose="020B0604030504040204" pitchFamily="34" charset="0"/>
                <a:ea typeface="Tahoma" panose="020B0604030504040204" pitchFamily="34" charset="0"/>
                <a:cs typeface="Tahoma" panose="020B0604030504040204" pitchFamily="34" charset="0"/>
              </a:rPr>
              <a:t>mapping</a:t>
            </a:r>
            <a:r>
              <a:rPr lang="en-GB">
                <a:latin typeface="Tahoma" panose="020B0604030504040204" pitchFamily="34" charset="0"/>
                <a:ea typeface="Tahoma" panose="020B0604030504040204" pitchFamily="34" charset="0"/>
                <a:cs typeface="Tahoma" panose="020B0604030504040204" pitchFamily="34" charset="0"/>
              </a:rPr>
              <a:t> (rules) tra un insieme di input ed un insieme di outputs</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Per esempio, gli input potrebbero essere </a:t>
            </a:r>
            <a:r>
              <a:rPr lang="en-GB" b="1">
                <a:latin typeface="Tahoma" panose="020B0604030504040204" pitchFamily="34" charset="0"/>
                <a:ea typeface="Tahoma" panose="020B0604030504040204" pitchFamily="34" charset="0"/>
                <a:cs typeface="Tahoma" panose="020B0604030504040204" pitchFamily="34" charset="0"/>
              </a:rPr>
              <a:t>previsione del tempo, </a:t>
            </a:r>
            <a:r>
              <a:rPr lang="en-GB">
                <a:latin typeface="Tahoma" panose="020B0604030504040204" pitchFamily="34" charset="0"/>
                <a:ea typeface="Tahoma" panose="020B0604030504040204" pitchFamily="34" charset="0"/>
                <a:cs typeface="Tahoma" panose="020B0604030504040204" pitchFamily="34" charset="0"/>
              </a:rPr>
              <a:t>e gli output potrebbero essere il </a:t>
            </a:r>
            <a:r>
              <a:rPr lang="en-GB" b="1">
                <a:latin typeface="Tahoma" panose="020B0604030504040204" pitchFamily="34" charset="0"/>
                <a:ea typeface="Tahoma" panose="020B0604030504040204" pitchFamily="34" charset="0"/>
                <a:cs typeface="Tahoma" panose="020B0604030504040204" pitchFamily="34" charset="0"/>
              </a:rPr>
              <a:t>numero di turisti </a:t>
            </a:r>
            <a:r>
              <a:rPr lang="en-GB">
                <a:latin typeface="Tahoma" panose="020B0604030504040204" pitchFamily="34" charset="0"/>
                <a:ea typeface="Tahoma" panose="020B0604030504040204" pitchFamily="34" charset="0"/>
                <a:cs typeface="Tahoma" panose="020B0604030504040204" pitchFamily="34" charset="0"/>
              </a:rPr>
              <a:t>presso una spiaggia.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L'obiettivo dell'</a:t>
            </a:r>
            <a:r>
              <a:rPr lang="en-GB" b="1">
                <a:latin typeface="Tahoma" panose="020B0604030504040204" pitchFamily="34" charset="0"/>
                <a:ea typeface="Tahoma" panose="020B0604030504040204" pitchFamily="34" charset="0"/>
                <a:cs typeface="Tahoma" panose="020B0604030504040204" pitchFamily="34" charset="0"/>
              </a:rPr>
              <a:t>Apprendimento Supervisionato</a:t>
            </a:r>
            <a:r>
              <a:rPr lang="en-GB">
                <a:latin typeface="Tahoma" panose="020B0604030504040204" pitchFamily="34" charset="0"/>
                <a:ea typeface="Tahoma" panose="020B0604030504040204" pitchFamily="34" charset="0"/>
                <a:cs typeface="Tahoma" panose="020B0604030504040204" pitchFamily="34" charset="0"/>
              </a:rPr>
              <a:t> è imparare il mapping che descrive le relazioni tra temperature e numero dei turisti.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esempio di dati etichettati di input e output viene fornito durante il processo di apprendimento per insegnare al modello come comportarsi in corrispondeza di determinati input, da qui, "</a:t>
            </a:r>
            <a:r>
              <a:rPr lang="en-GB" b="1">
                <a:latin typeface="Tahoma" panose="020B0604030504040204" pitchFamily="34" charset="0"/>
                <a:ea typeface="Tahoma" panose="020B0604030504040204" pitchFamily="34" charset="0"/>
                <a:cs typeface="Tahoma" panose="020B0604030504040204" pitchFamily="34" charset="0"/>
              </a:rPr>
              <a:t>apprendimento con supervisione".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 caso della spiaggia per esempio, nuovi input potrebbero essere alimentati nell'algoritmo di Machine Learning che riguardano la previsione della temperatire il quale fornirà una predizione futura del numero dei visitatori.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69967784"/>
      </p:ext>
    </p:extLst>
  </p:cSld>
  <p:clrMapOvr>
    <a:masterClrMapping/>
  </p:clrMapOvr>
</p:sld>
</file>

<file path=ppt/theme/theme1.xml><?xml version="1.0" encoding="utf-8"?>
<a:theme xmlns:a="http://schemas.openxmlformats.org/drawingml/2006/main" name="Tema di Office">
  <a:themeElements>
    <a:clrScheme name="Rosso arancion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D59AA7B1EEB91B49BDA580C4A4C6D46B" ma:contentTypeVersion="4" ma:contentTypeDescription="Creare un nuovo documento." ma:contentTypeScope="" ma:versionID="1c7429397e9129b6e0cee0ba9d9038cb">
  <xsd:schema xmlns:xsd="http://www.w3.org/2001/XMLSchema" xmlns:xs="http://www.w3.org/2001/XMLSchema" xmlns:p="http://schemas.microsoft.com/office/2006/metadata/properties" xmlns:ns2="1e475dfc-3d4a-46c5-a2ac-568144320222" targetNamespace="http://schemas.microsoft.com/office/2006/metadata/properties" ma:root="true" ma:fieldsID="655e5aa5f7be57bdfc6bb072097a8d5f" ns2:_="">
    <xsd:import namespace="1e475dfc-3d4a-46c5-a2ac-56814432022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e475dfc-3d4a-46c5-a2ac-56814432022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8A2C04F-A6DE-474E-B793-98950937E97B}">
  <ds:schemaRefs>
    <ds:schemaRef ds:uri="1e475dfc-3d4a-46c5-a2ac-568144320222"/>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D2960DC5-AFCC-4BE4-AE9C-D942D1B970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e475dfc-3d4a-46c5-a2ac-56814432022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2DBE0C8-6FF6-4F0A-A3D8-1DEE800BF74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1088</TotalTime>
  <Words>2060</Words>
  <Application>Microsoft Office PowerPoint</Application>
  <PresentationFormat>Widescreen</PresentationFormat>
  <Paragraphs>159</Paragraphs>
  <Slides>26</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26</vt:i4>
      </vt:variant>
    </vt:vector>
  </HeadingPairs>
  <TitlesOfParts>
    <vt:vector size="31" baseType="lpstr">
      <vt:lpstr>Arial</vt:lpstr>
      <vt:lpstr>Calibri</vt:lpstr>
      <vt:lpstr>Tahoma</vt:lpstr>
      <vt:lpstr>Wingdings</vt:lpstr>
      <vt:lpstr>Tema di Office</vt:lpstr>
      <vt:lpstr>Introduction to  Machine Learning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References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Simona Piacenti (Comedata)</dc:creator>
  <cp:lastModifiedBy>Francesco Pugliese</cp:lastModifiedBy>
  <cp:revision>154</cp:revision>
  <dcterms:created xsi:type="dcterms:W3CDTF">2017-05-11T07:56:24Z</dcterms:created>
  <dcterms:modified xsi:type="dcterms:W3CDTF">2022-07-06T14:40:58Z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0x010100D59AA7B1EEB91B49BDA580C4A4C6D46B</vt:lpwstr>
  </property>
</Properties>
</file>

<file path=docProps/thumbnail.jpeg>
</file>